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8" r:id="rId10"/>
    <p:sldId id="269" r:id="rId11"/>
    <p:sldId id="294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95" r:id="rId21"/>
    <p:sldId id="281" r:id="rId22"/>
    <p:sldId id="283" r:id="rId23"/>
    <p:sldId id="284" r:id="rId24"/>
    <p:sldId id="285" r:id="rId25"/>
    <p:sldId id="286" r:id="rId26"/>
    <p:sldId id="287" r:id="rId27"/>
    <p:sldId id="296" r:id="rId28"/>
    <p:sldId id="288" r:id="rId29"/>
    <p:sldId id="290" r:id="rId30"/>
    <p:sldId id="291" r:id="rId31"/>
    <p:sldId id="292" r:id="rId32"/>
    <p:sldId id="293" r:id="rId33"/>
    <p:sldId id="29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2.22222222222224E-2"/>
                  <c:y val="-1.3888888888889164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4</a:t>
                    </a:r>
                    <a:r>
                      <a:rPr lang="en-US"/>
                      <a:t>6.5%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951E-2"/>
                  <c:y val="-9.2592592592595311E-3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2</a:t>
                    </a:r>
                    <a:r>
                      <a:rPr lang="en-US"/>
                      <a:t>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666666666666951E-2"/>
                  <c:y val="-1.3888888888889164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1</a:t>
                    </a:r>
                    <a:r>
                      <a:rPr lang="en-US"/>
                      <a:t>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888888888889164E-2"/>
                  <c:y val="-9.2592592592595311E-3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5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2222222222224E-2"/>
                  <c:y val="-4.6296296296297135E-3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3</a:t>
                    </a:r>
                    <a:r>
                      <a:rPr lang="en-US"/>
                      <a:t>.5%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Sheet1!$A$1:$A$5</c:f>
              <c:strCache>
                <c:ptCount val="5"/>
                <c:pt idx="0">
                  <c:v>Europe</c:v>
                </c:pt>
                <c:pt idx="1">
                  <c:v>North America</c:v>
                </c:pt>
                <c:pt idx="2">
                  <c:v>Asia Pacific</c:v>
                </c:pt>
                <c:pt idx="3">
                  <c:v>Latin America</c:v>
                </c:pt>
                <c:pt idx="4">
                  <c:v>Middle East &amp; Africa</c:v>
                </c:pt>
              </c:strCache>
            </c:strRef>
          </c:cat>
          <c:val>
            <c:numRef>
              <c:f>Sheet1!$C$1:$C$5</c:f>
              <c:numCache>
                <c:formatCode>General</c:formatCode>
                <c:ptCount val="5"/>
                <c:pt idx="0">
                  <c:v>46.558704453440377</c:v>
                </c:pt>
                <c:pt idx="1">
                  <c:v>28.340080971659919</c:v>
                </c:pt>
                <c:pt idx="2">
                  <c:v>16.194331983805675</c:v>
                </c:pt>
                <c:pt idx="3">
                  <c:v>5.2631578947368416</c:v>
                </c:pt>
                <c:pt idx="4">
                  <c:v>3.6437246963563168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7606912"/>
        <c:axId val="69871872"/>
        <c:axId val="0"/>
      </c:bar3DChart>
      <c:catAx>
        <c:axId val="776069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sr-Latn-RS"/>
          </a:p>
        </c:txPr>
        <c:crossAx val="69871872"/>
        <c:crosses val="autoZero"/>
        <c:auto val="1"/>
        <c:lblAlgn val="ctr"/>
        <c:lblOffset val="100"/>
        <c:noMultiLvlLbl val="0"/>
      </c:catAx>
      <c:valAx>
        <c:axId val="698718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7606912"/>
        <c:crosses val="autoZero"/>
        <c:crossBetween val="between"/>
      </c:valAx>
    </c:plotArea>
    <c:plotVisOnly val="1"/>
    <c:dispBlanksAs val="gap"/>
    <c:showDLblsOverMax val="0"/>
  </c:chart>
  <c:spPr>
    <a:solidFill>
      <a:srgbClr val="FFFFFF"/>
    </a:solidFill>
    <a:ln>
      <a:solidFill>
        <a:srgbClr val="4B4B4B">
          <a:lumMod val="60000"/>
          <a:lumOff val="40000"/>
        </a:srgbClr>
      </a:solidFill>
    </a:ln>
    <a:effectLst>
      <a:outerShdw blurRad="50800" dist="38100" dir="8100000" algn="tr" rotWithShape="0">
        <a:prstClr val="black">
          <a:alpha val="40000"/>
        </a:prstClr>
      </a:outerShdw>
    </a:effectLst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7A4A8-10E6-4A80-B57E-4DD5D3E50EFF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53758-E30F-4657-9609-70D6847512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91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2A45B-96A8-40D8-8DEE-6C09C82D5126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30238"/>
            <a:ext cx="4572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5913" y="4225925"/>
            <a:ext cx="6281737" cy="4446588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1CC68F-4A69-4B91-83DC-6CFD88935B09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10547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 anchor="b"/>
          <a:lstStyle/>
          <a:p>
            <a:pPr algn="r" eaLnBrk="0" hangingPunct="0"/>
            <a:fld id="{B1C25498-5B3E-4E86-82D7-9BD4BDC174EC}" type="slidenum">
              <a:rPr lang="en-US" sz="1000"/>
              <a:pPr algn="r" eaLnBrk="0" hangingPunct="0"/>
              <a:t>14</a:t>
            </a:fld>
            <a:endParaRPr lang="en-US" sz="1000"/>
          </a:p>
        </p:txBody>
      </p:sp>
      <p:sp>
        <p:nvSpPr>
          <p:cNvPr id="1054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4343400"/>
            <a:ext cx="4572000" cy="4114800"/>
          </a:xfrm>
          <a:noFill/>
          <a:ln/>
        </p:spPr>
        <p:txBody>
          <a:bodyPr lIns="0" tIns="0" rIns="0" bIns="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BB7A83-3998-4325-B13D-49E402145718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10649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 anchor="b"/>
          <a:lstStyle/>
          <a:p>
            <a:pPr algn="r" eaLnBrk="0" hangingPunct="0"/>
            <a:fld id="{B7D259CD-6D00-4979-8AD8-C18436DFB366}" type="slidenum">
              <a:rPr lang="en-US" sz="1000"/>
              <a:pPr algn="r" eaLnBrk="0" hangingPunct="0"/>
              <a:t>15</a:t>
            </a:fld>
            <a:endParaRPr lang="en-US" sz="1000"/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4343400"/>
            <a:ext cx="4572000" cy="4114800"/>
          </a:xfrm>
          <a:noFill/>
          <a:ln/>
        </p:spPr>
        <p:txBody>
          <a:bodyPr lIns="0" tIns="0" rIns="0" bIns="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CD82AA-52FE-421F-A2D6-B48BC8132061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10752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 anchor="b"/>
          <a:lstStyle/>
          <a:p>
            <a:pPr algn="r" eaLnBrk="0" hangingPunct="0"/>
            <a:fld id="{7CF516E6-9057-401D-BBF7-38517EB7FC65}" type="slidenum">
              <a:rPr lang="en-US" sz="1000"/>
              <a:pPr algn="r" eaLnBrk="0" hangingPunct="0"/>
              <a:t>16</a:t>
            </a:fld>
            <a:endParaRPr lang="en-US" sz="1000"/>
          </a:p>
        </p:txBody>
      </p:sp>
      <p:sp>
        <p:nvSpPr>
          <p:cNvPr id="1075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4343400"/>
            <a:ext cx="4572000" cy="4114800"/>
          </a:xfrm>
          <a:noFill/>
          <a:ln/>
        </p:spPr>
        <p:txBody>
          <a:bodyPr lIns="0" tIns="0" rIns="0" bIns="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2A45B-96A8-40D8-8DEE-6C09C82D5126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30238"/>
            <a:ext cx="4572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5913" y="4225925"/>
            <a:ext cx="6281737" cy="4446588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5EC0C9-286B-480F-B7C1-1E788ED88F6B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DE1EF-9C25-475F-9E5E-90E4B4BB1585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6674" name="Notes Placeholder 2"/>
          <p:cNvSpPr>
            <a:spLocks noGrp="1"/>
          </p:cNvSpPr>
          <p:nvPr>
            <p:ph type="body" idx="1"/>
          </p:nvPr>
        </p:nvSpPr>
        <p:spPr>
          <a:xfrm>
            <a:off x="403601" y="4342450"/>
            <a:ext cx="6142091" cy="4563228"/>
          </a:xfrm>
          <a:noFill/>
          <a:ln/>
        </p:spPr>
        <p:txBody>
          <a:bodyPr/>
          <a:lstStyle/>
          <a:p>
            <a:pPr algn="just"/>
            <a:endParaRPr lang="en-GB" sz="14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0FBAC6-6C47-4E45-A0A4-F4637E692F2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Note:</a:t>
            </a:r>
            <a:r>
              <a:rPr lang="en-CA" baseline="0" dirty="0" smtClean="0"/>
              <a:t> the map is only update to represent countries as a whole.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9639-DB63-43A6-AB70-6BD9DC4C9F3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E96E2F-F2E0-49B6-A036-F9BE158A62EF}" type="slidenum">
              <a:rPr lang="en-US" smtClean="0">
                <a:latin typeface="Arial" pitchFamily="34" charset="0"/>
              </a:rPr>
              <a:pPr/>
              <a:t>33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 smtClean="0"/>
              <a:t>JHCD</a:t>
            </a:r>
            <a:r>
              <a:rPr lang="en-GB" baseline="0" dirty="0" smtClean="0"/>
              <a:t> – is a merge between new JCR platform and ESI platform. ESI offer you possibility to search TOP 1 and 0.1% articles in their field and we have integrated the data into the </a:t>
            </a:r>
            <a:r>
              <a:rPr lang="en-GB" baseline="0" dirty="0" err="1" smtClean="0"/>
              <a:t>WoS</a:t>
            </a:r>
            <a:r>
              <a:rPr lang="en-GB" baseline="0" dirty="0" smtClean="0"/>
              <a:t>. This way it is easy for you to use the metrics of JHCD in </a:t>
            </a:r>
            <a:r>
              <a:rPr lang="en-GB" baseline="0" dirty="0" err="1" smtClean="0"/>
              <a:t>WoS</a:t>
            </a:r>
            <a:r>
              <a:rPr lang="en-GB" baseline="0" dirty="0" smtClean="0"/>
              <a:t> and vice versa.</a:t>
            </a:r>
            <a:endParaRPr lang="en-US" dirty="0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8C3E91-4150-4C3B-B1B8-8196C5CF8A84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3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323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031EC8-FE0F-4B54-8CD7-1049D427D955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4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Content-Discovery-Analysis</a:t>
            </a:r>
            <a:r>
              <a:rPr lang="en-GB" baseline="0" dirty="0" smtClean="0"/>
              <a:t>. </a:t>
            </a:r>
          </a:p>
          <a:p>
            <a:r>
              <a:rPr lang="en-GB" baseline="0" dirty="0" err="1" smtClean="0"/>
              <a:t>Pristup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sadrzaja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razlicitih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dokumenata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moze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uvelike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utjecati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znanstveno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istrazivanje</a:t>
            </a:r>
            <a:r>
              <a:rPr lang="en-GB" baseline="0" dirty="0" smtClean="0"/>
              <a:t>.</a:t>
            </a:r>
          </a:p>
          <a:p>
            <a:r>
              <a:rPr lang="en-GB" baseline="0" dirty="0" err="1" smtClean="0"/>
              <a:t>Naprimjer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preko</a:t>
            </a:r>
            <a:r>
              <a:rPr lang="en-GB" baseline="0" dirty="0" smtClean="0"/>
              <a:t> 1 </a:t>
            </a:r>
            <a:r>
              <a:rPr lang="en-GB" baseline="0" dirty="0" err="1" smtClean="0"/>
              <a:t>biliona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citatnih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linkova</a:t>
            </a:r>
            <a:r>
              <a:rPr lang="en-GB" baseline="0" dirty="0" smtClean="0"/>
              <a:t> u </a:t>
            </a:r>
            <a:r>
              <a:rPr lang="en-GB" baseline="0" dirty="0" err="1" smtClean="0"/>
              <a:t>mogucnosti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pronaci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informacije</a:t>
            </a:r>
            <a:r>
              <a:rPr lang="en-GB" baseline="0" dirty="0" smtClean="0"/>
              <a:t> o </a:t>
            </a:r>
            <a:r>
              <a:rPr lang="en-GB" baseline="0" dirty="0" err="1" smtClean="0"/>
              <a:t>dokumentima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koji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nisu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indexirani</a:t>
            </a:r>
            <a:r>
              <a:rPr lang="en-GB" baseline="0" dirty="0" smtClean="0"/>
              <a:t> u </a:t>
            </a:r>
            <a:r>
              <a:rPr lang="en-GB" baseline="0" dirty="0" err="1" smtClean="0"/>
              <a:t>WoS</a:t>
            </a:r>
            <a:r>
              <a:rPr lang="en-GB" baseline="0" dirty="0" smtClean="0"/>
              <a:t>-u. </a:t>
            </a:r>
            <a:r>
              <a:rPr lang="en-GB" baseline="0" dirty="0" err="1" smtClean="0"/>
              <a:t>Pristup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razlicitim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vrstama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dokmenata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takodjer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pomaze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znanstvenom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istrazivanju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Analiza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citatnih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linkova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moze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reci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nesto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vise</a:t>
            </a:r>
            <a:r>
              <a:rPr lang="en-GB" baseline="0" dirty="0" smtClean="0"/>
              <a:t> o </a:t>
            </a:r>
            <a:r>
              <a:rPr lang="en-GB" baseline="0" dirty="0" err="1" smtClean="0"/>
              <a:t>znanstvenom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polju</a:t>
            </a:r>
            <a:r>
              <a:rPr lang="en-GB" baseline="0" dirty="0" smtClean="0"/>
              <a:t> u </a:t>
            </a:r>
            <a:r>
              <a:rPr lang="en-GB" baseline="0" dirty="0" err="1" smtClean="0"/>
              <a:t>kojem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radite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otkriti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neke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nove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horizonte</a:t>
            </a:r>
            <a:r>
              <a:rPr lang="en-GB" baseline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53758-E30F-4657-9609-70D68475122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mtClean="0">
              <a:ea typeface="MS PGothic" pitchFamily="34" charset="-128"/>
            </a:endParaRPr>
          </a:p>
        </p:txBody>
      </p:sp>
      <p:sp>
        <p:nvSpPr>
          <p:cNvPr id="2222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B0F00-98D5-4DD9-B79B-58650F8C45E6}" type="slidenum">
              <a:rPr lang="en-US">
                <a:solidFill>
                  <a:srgbClr val="000000"/>
                </a:solidFill>
                <a:ea typeface="MS PGothic" pitchFamily="34" charset="-128"/>
              </a:rPr>
              <a:pPr/>
              <a:t>10</a:t>
            </a:fld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i="1" smtClean="0">
              <a:latin typeface="Arial" pitchFamily="34" charset="0"/>
            </a:endParaRPr>
          </a:p>
          <a:p>
            <a:endParaRPr lang="it-IT" smtClean="0">
              <a:latin typeface="Arial" pitchFamily="34" charset="0"/>
            </a:endParaRPr>
          </a:p>
          <a:p>
            <a:endParaRPr lang="en-US" smtClean="0">
              <a:latin typeface="Arial" pitchFamily="34" charset="0"/>
            </a:endParaRPr>
          </a:p>
          <a:p>
            <a:endParaRPr lang="en-US" smtClean="0">
              <a:latin typeface="Arial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EEB4A4-253B-4630-B632-539140936219}" type="slidenum">
              <a:rPr lang="en-US" smtClean="0">
                <a:ea typeface="ＭＳ Ｐゴシック" pitchFamily="34" charset="-128"/>
              </a:rPr>
              <a:pPr/>
              <a:t>11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2A45B-96A8-40D8-8DEE-6C09C82D5126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30238"/>
            <a:ext cx="4572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5913" y="4225925"/>
            <a:ext cx="6281737" cy="4446588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6E55F4-CBCB-45EB-A474-180A707E2D9A}" type="slidenum">
              <a:rPr lang="en-US"/>
              <a:pPr/>
              <a:t>13</a:t>
            </a:fld>
            <a:endParaRPr lang="en-US"/>
          </a:p>
        </p:txBody>
      </p:sp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 </a:t>
            </a:r>
            <a:endParaRPr lang="en-US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3C01CD6-01D6-40A4-84C9-2199C671C561}" type="slidenum">
              <a:rPr lang="en-US" sz="1200"/>
              <a:pPr algn="r"/>
              <a:t>13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5600" y="432117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B4B4B"/>
              </a:solidFill>
            </a:endParaRPr>
          </a:p>
        </p:txBody>
      </p:sp>
      <p:pic>
        <p:nvPicPr>
          <p:cNvPr id="5" name="Picture 6" descr="tr_hrz_rgb_pos"/>
          <p:cNvPicPr>
            <a:picLocks noChangeAspect="1" noChangeArrowheads="1"/>
          </p:cNvPicPr>
          <p:nvPr/>
        </p:nvPicPr>
        <p:blipFill>
          <a:blip r:embed="rId2" cstate="print"/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RESIZE hands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8534400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448050"/>
            <a:ext cx="8382000" cy="8191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4435475"/>
            <a:ext cx="8382000" cy="1279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5291D-8976-4E06-BFE4-904668652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0" y="506413"/>
            <a:ext cx="1841500" cy="5589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575" y="506413"/>
            <a:ext cx="5375275" cy="5589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2D938-BE20-40CD-9418-55CDB9423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/ SW / Dark Imag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0" y="3048000"/>
            <a:ext cx="4648200" cy="2971800"/>
          </a:xfrm>
          <a:noFill/>
        </p:spPr>
        <p:txBody>
          <a:bodyPr lIns="91440" tIns="1207008"/>
          <a:lstStyle>
            <a:lvl1pPr marL="152400" indent="-3175">
              <a:spcBef>
                <a:spcPts val="0"/>
              </a:spcBef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52400" y="5334000"/>
            <a:ext cx="4343400" cy="261610"/>
          </a:xfrm>
        </p:spPr>
        <p:txBody>
          <a:bodyPr wrap="none" lIns="91440" rIns="9144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cap="all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52400" y="5605790"/>
            <a:ext cx="4343400" cy="261610"/>
          </a:xfrm>
        </p:spPr>
        <p:txBody>
          <a:bodyPr wrap="none" lIns="91440" r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cap="all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52400" y="3048000"/>
            <a:ext cx="4343400" cy="1143000"/>
          </a:xfrm>
          <a:noFill/>
        </p:spPr>
        <p:txBody>
          <a:bodyPr lIns="91440" rIns="91440">
            <a:noAutofit/>
          </a:bodyPr>
          <a:lstStyle>
            <a:lvl1pPr marL="0" indent="0">
              <a:spcBef>
                <a:spcPts val="0"/>
              </a:spcBef>
              <a:defRPr sz="24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le - white (graphs)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ncites.qa.thomsonreuters.com/images/8fc20d3c.background.png"/>
          <p:cNvPicPr>
            <a:picLocks noChangeAspect="1" noChangeArrowheads="1"/>
          </p:cNvPicPr>
          <p:nvPr userDrawn="1"/>
        </p:nvPicPr>
        <p:blipFill>
          <a:blip r:embed="rId2" cstate="print"/>
          <a:srcRect b="56786"/>
          <a:stretch>
            <a:fillRect/>
          </a:stretch>
        </p:blipFill>
        <p:spPr bwMode="auto">
          <a:xfrm>
            <a:off x="0" y="-18178"/>
            <a:ext cx="9144000" cy="6915138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91831-B690-48CC-9A59-818B8D7FE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 noChangeAspect="1"/>
          </p:cNvSpPr>
          <p:nvPr>
            <p:ph sz="half" idx="17"/>
          </p:nvPr>
        </p:nvSpPr>
        <p:spPr>
          <a:xfrm>
            <a:off x="969819" y="1589809"/>
            <a:ext cx="4384964" cy="4389120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548640" rIns="91440" bIns="91440"/>
          <a:lstStyle>
            <a:lvl1pPr marL="0">
              <a:buNone/>
              <a:defRPr/>
            </a:lvl1pPr>
          </a:lstStyle>
          <a:p>
            <a:r>
              <a:rPr lang="en-CA" i="1" dirty="0" smtClean="0"/>
              <a:t>Insert a mock up of the visualization or analysis here  </a:t>
            </a:r>
            <a:endParaRPr lang="en-GB" i="1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52056" y="1683326"/>
            <a:ext cx="4281054" cy="353292"/>
          </a:xfrm>
          <a:solidFill>
            <a:srgbClr val="505050"/>
          </a:solidFill>
        </p:spPr>
        <p:txBody>
          <a:bodyPr lIns="274320" tIns="0" anchor="ctr"/>
          <a:lstStyle>
            <a:lvl1pPr>
              <a:buNone/>
              <a:defRPr sz="2000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title </a:t>
            </a:r>
            <a:endParaRPr lang="en-US" dirty="0"/>
          </a:p>
        </p:txBody>
      </p:sp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884" y="-21266"/>
            <a:ext cx="9148884" cy="93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/ SW / Dark Imag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0" y="762000"/>
            <a:ext cx="4648200" cy="2971800"/>
          </a:xfrm>
          <a:noFill/>
        </p:spPr>
        <p:txBody>
          <a:bodyPr lIns="91440" tIns="1207008"/>
          <a:lstStyle>
            <a:lvl1pPr marL="152400" indent="-3175">
              <a:spcBef>
                <a:spcPts val="0"/>
              </a:spcBef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52400" y="3048000"/>
            <a:ext cx="4343400" cy="261610"/>
          </a:xfrm>
        </p:spPr>
        <p:txBody>
          <a:bodyPr wrap="none" lIns="91440" rIns="9144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cap="all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52400" y="3319790"/>
            <a:ext cx="4343400" cy="261610"/>
          </a:xfrm>
        </p:spPr>
        <p:txBody>
          <a:bodyPr wrap="none" lIns="91440" r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cap="all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52400" y="762000"/>
            <a:ext cx="4343400" cy="1143000"/>
          </a:xfrm>
          <a:noFill/>
        </p:spPr>
        <p:txBody>
          <a:bodyPr lIns="91440" rIns="91440">
            <a:noAutofit/>
          </a:bodyPr>
          <a:lstStyle>
            <a:lvl1pPr marL="0" indent="0">
              <a:spcBef>
                <a:spcPts val="0"/>
              </a:spcBef>
              <a:defRPr sz="24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2304168"/>
            <a:ext cx="7704459" cy="1268848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Statement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Message 2 lines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92088" y="2435746"/>
            <a:ext cx="0" cy="1166400"/>
          </a:xfrm>
          <a:prstGeom prst="line">
            <a:avLst/>
          </a:prstGeom>
          <a:ln w="152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/>
          <a:srcRect t="-8406"/>
          <a:stretch>
            <a:fillRect/>
          </a:stretch>
        </p:blipFill>
        <p:spPr bwMode="auto">
          <a:xfrm>
            <a:off x="51353" y="6165304"/>
            <a:ext cx="229139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email"/>
          <a:srcRect t="-8406"/>
          <a:stretch>
            <a:fillRect/>
          </a:stretch>
        </p:blipFill>
        <p:spPr bwMode="auto">
          <a:xfrm>
            <a:off x="0" y="6165304"/>
            <a:ext cx="263791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email"/>
          <a:srcRect t="-8406"/>
          <a:stretch>
            <a:fillRect/>
          </a:stretch>
        </p:blipFill>
        <p:spPr bwMode="auto">
          <a:xfrm>
            <a:off x="2195736" y="6165304"/>
            <a:ext cx="694826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08811-5D36-46CC-9832-5A930FD52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6D862-6745-4F20-8DDA-3F26AF5DD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7575" y="1525588"/>
            <a:ext cx="3608388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525588"/>
            <a:ext cx="36083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7BAA8-32B2-49A7-9868-AA5537227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FA2BD-FC81-4A76-AFCD-22DD4D2FF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363C1-251E-4735-8FCC-FC0D8D5F4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393A2-6141-4E0D-B073-4856CF951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30E37-F531-4049-87C7-6D9BAF8FE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D7D6C-E588-4642-B349-15FAD4FDB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36550" y="153035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fontAlgn="base">
              <a:spcBef>
                <a:spcPct val="50000"/>
              </a:spcBef>
              <a:spcAft>
                <a:spcPct val="0"/>
              </a:spcAft>
              <a:buClr>
                <a:srgbClr val="FF8000"/>
              </a:buClr>
              <a:buFontTx/>
              <a:buChar char="•"/>
              <a:defRPr/>
            </a:pPr>
            <a:endParaRPr lang="en-US" sz="2400">
              <a:solidFill>
                <a:srgbClr val="4B4B4B"/>
              </a:solidFill>
            </a:endParaRPr>
          </a:p>
        </p:txBody>
      </p:sp>
      <p:pic>
        <p:nvPicPr>
          <p:cNvPr id="3075" name="Picture 3" descr="TR_SlideLogo_BW60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71475" y="6323013"/>
            <a:ext cx="165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B4B4B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80378C-B40E-47BF-B2CA-4AF3F52CCD8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506413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525588"/>
            <a:ext cx="73691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80" name="Picture 8" descr="slideMaster_Logo60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hidden">
          <a:xfrm>
            <a:off x="371475" y="6323013"/>
            <a:ext cx="16446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  <p:sldLayoutId id="2147483676" r:id="rId15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57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914400" indent="-17145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1485900" indent="-1143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5pPr>
      <a:lvl6pPr marL="19431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6pPr>
      <a:lvl7pPr marL="24003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7pPr>
      <a:lvl8pPr marL="28575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8pPr>
      <a:lvl9pPr marL="33147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earcherid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marko.zovko@thomsonreuters.co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mailto:iulian.herciu@thomsonreuters.com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448050"/>
            <a:ext cx="8382000" cy="666750"/>
          </a:xfrm>
        </p:spPr>
        <p:txBody>
          <a:bodyPr/>
          <a:lstStyle/>
          <a:p>
            <a:pPr algn="ctr" eaLnBrk="1" hangingPunct="1"/>
            <a:r>
              <a:rPr lang="en-US" sz="4000" dirty="0" err="1" smtClean="0"/>
              <a:t>Kako</a:t>
            </a:r>
            <a:r>
              <a:rPr lang="en-US" sz="4000" dirty="0" smtClean="0"/>
              <a:t> </a:t>
            </a:r>
            <a:r>
              <a:rPr lang="en-US" sz="4000" dirty="0" err="1" smtClean="0"/>
              <a:t>biti</a:t>
            </a:r>
            <a:r>
              <a:rPr lang="en-US" sz="4000" dirty="0" smtClean="0"/>
              <a:t> </a:t>
            </a:r>
            <a:r>
              <a:rPr lang="en-US" sz="4000" dirty="0" err="1" smtClean="0"/>
              <a:t>citiran</a:t>
            </a:r>
            <a:r>
              <a:rPr lang="en-US" sz="4000" dirty="0" smtClean="0"/>
              <a:t> </a:t>
            </a:r>
            <a:r>
              <a:rPr lang="en-US" sz="4000" dirty="0" err="1" smtClean="0"/>
              <a:t>i</a:t>
            </a:r>
            <a:r>
              <a:rPr lang="en-US" sz="4000" dirty="0" smtClean="0"/>
              <a:t> </a:t>
            </a:r>
            <a:r>
              <a:rPr lang="en-US" sz="4000" dirty="0" err="1" smtClean="0"/>
              <a:t>priznat</a:t>
            </a:r>
            <a:r>
              <a:rPr lang="en-US" sz="4000" dirty="0" smtClean="0"/>
              <a:t> </a:t>
            </a:r>
            <a:r>
              <a:rPr lang="en-US" sz="4000" dirty="0" err="1" smtClean="0"/>
              <a:t>autor</a:t>
            </a:r>
            <a:endParaRPr lang="en-US" sz="4000" i="1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4648200"/>
            <a:ext cx="8401050" cy="1524000"/>
          </a:xfrm>
        </p:spPr>
        <p:txBody>
          <a:bodyPr/>
          <a:lstStyle/>
          <a:p>
            <a:pPr eaLnBrk="1" hangingPunct="1"/>
            <a:r>
              <a:rPr lang="en-US" sz="2000" dirty="0" err="1" smtClean="0"/>
              <a:t>Sveuciliste</a:t>
            </a:r>
            <a:r>
              <a:rPr lang="en-US" sz="2000" dirty="0" smtClean="0"/>
              <a:t> u </a:t>
            </a:r>
            <a:r>
              <a:rPr lang="en-US" sz="2000" dirty="0" err="1" smtClean="0"/>
              <a:t>Splitu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				                                                 </a:t>
            </a:r>
            <a:r>
              <a:rPr lang="de-DE" dirty="0" smtClean="0"/>
              <a:t>Marko Zovko    28 Rujan</a:t>
            </a:r>
            <a:r>
              <a:rPr lang="en-US" dirty="0" smtClean="0"/>
              <a:t> 2015                                                                    Regional Sales Associate</a:t>
            </a:r>
            <a:endParaRPr lang="de-DE" dirty="0" smtClean="0"/>
          </a:p>
          <a:p>
            <a:pPr algn="r" eaLnBrk="1" hangingPunct="1"/>
            <a:r>
              <a:rPr lang="de-DE" dirty="0" smtClean="0"/>
              <a:t>IP &amp; Science</a:t>
            </a:r>
            <a:endParaRPr lang="en-US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de-DE" sz="1300">
              <a:solidFill>
                <a:srgbClr val="FFFFFF"/>
              </a:solidFill>
            </a:endParaRPr>
          </a:p>
        </p:txBody>
      </p:sp>
      <p:pic>
        <p:nvPicPr>
          <p:cNvPr id="5" name="Picture 15" descr="Newfaces 0f research_100ppi_15x5"/>
          <p:cNvPicPr>
            <a:picLocks noChangeAspect="1" noChangeArrowheads="1"/>
          </p:cNvPicPr>
          <p:nvPr/>
        </p:nvPicPr>
        <p:blipFill>
          <a:blip r:embed="rId3" cstate="print"/>
          <a:srcRect b="21428"/>
          <a:stretch>
            <a:fillRect/>
          </a:stretch>
        </p:blipFill>
        <p:spPr bwMode="auto">
          <a:xfrm>
            <a:off x="228600" y="228600"/>
            <a:ext cx="8686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0" y="3276600"/>
            <a:ext cx="2286000" cy="152400"/>
          </a:xfrm>
          <a:prstGeom prst="rect">
            <a:avLst/>
          </a:prstGeom>
          <a:solidFill>
            <a:srgbClr val="E3782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B4B4B"/>
              </a:solidFill>
            </a:endParaRPr>
          </a:p>
        </p:txBody>
      </p:sp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2286000" y="3276600"/>
            <a:ext cx="2286000" cy="152400"/>
          </a:xfrm>
          <a:prstGeom prst="rect">
            <a:avLst/>
          </a:prstGeom>
          <a:solidFill>
            <a:srgbClr val="47B3B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B4B4B"/>
              </a:solidFill>
            </a:endParaRPr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4572000" y="3276600"/>
            <a:ext cx="2286000" cy="152400"/>
          </a:xfrm>
          <a:prstGeom prst="rect">
            <a:avLst/>
          </a:prstGeom>
          <a:solidFill>
            <a:srgbClr val="4C693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B4B4B"/>
              </a:solidFill>
            </a:endParaRPr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6858000" y="3276600"/>
            <a:ext cx="2286000" cy="152400"/>
          </a:xfrm>
          <a:prstGeom prst="rect">
            <a:avLst/>
          </a:prstGeom>
          <a:solidFill>
            <a:srgbClr val="CD092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90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152400" y="1371601"/>
            <a:ext cx="1828800" cy="1143000"/>
            <a:chOff x="-150032" y="269837"/>
            <a:chExt cx="1952038" cy="119706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Rectangle 11"/>
            <p:cNvSpPr/>
            <p:nvPr/>
          </p:nvSpPr>
          <p:spPr>
            <a:xfrm>
              <a:off x="-150032" y="269837"/>
              <a:ext cx="1879150" cy="1127490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-77144" y="339410"/>
              <a:ext cx="1879150" cy="11274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/>
                <a:t>Chinese Science Citation Database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100" dirty="0"/>
                <a:t/>
              </a:r>
              <a:br>
                <a:rPr lang="en-US" sz="1100" dirty="0"/>
              </a:br>
              <a:r>
                <a:rPr lang="en-US" sz="1100" dirty="0" err="1" smtClean="0"/>
                <a:t>Dostupno</a:t>
              </a:r>
              <a:r>
                <a:rPr lang="en-US" sz="1100" dirty="0" smtClean="0"/>
                <a:t> </a:t>
              </a:r>
              <a:r>
                <a:rPr lang="en-US" sz="1100" dirty="0" err="1" smtClean="0"/>
                <a:t>od</a:t>
              </a:r>
              <a:r>
                <a:rPr lang="en-US" sz="1100" dirty="0" smtClean="0"/>
                <a:t> </a:t>
              </a:r>
              <a:r>
                <a:rPr lang="en-US" sz="1100" dirty="0" err="1" smtClean="0"/>
                <a:t>Sijecnja</a:t>
              </a:r>
              <a:r>
                <a:rPr lang="en-US" sz="1100" dirty="0" smtClean="0"/>
                <a:t> </a:t>
              </a:r>
              <a:r>
                <a:rPr lang="en-US" sz="1100" dirty="0"/>
                <a:t>2013</a:t>
              </a:r>
            </a:p>
          </p:txBody>
        </p:sp>
      </p:grpSp>
      <p:grpSp>
        <p:nvGrpSpPr>
          <p:cNvPr id="3" name="Group 13"/>
          <p:cNvGrpSpPr/>
          <p:nvPr/>
        </p:nvGrpSpPr>
        <p:grpSpPr>
          <a:xfrm>
            <a:off x="2093847" y="1388166"/>
            <a:ext cx="1639953" cy="1050234"/>
            <a:chOff x="-206351" y="269837"/>
            <a:chExt cx="1879150" cy="112749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5" name="Rectangle 14"/>
            <p:cNvSpPr/>
            <p:nvPr/>
          </p:nvSpPr>
          <p:spPr>
            <a:xfrm>
              <a:off x="-206351" y="269837"/>
              <a:ext cx="1879150" cy="1127490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-74687" y="319582"/>
              <a:ext cx="1625963" cy="9348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 err="1"/>
                <a:t>SciELO</a:t>
              </a:r>
              <a:r>
                <a:rPr lang="en-US" sz="1400" b="1" dirty="0"/>
                <a:t> Citation </a:t>
              </a:r>
              <a:r>
                <a:rPr lang="en-US" sz="1400" dirty="0"/>
                <a:t>Index</a:t>
              </a:r>
              <a:endParaRPr lang="en-US" sz="1400" b="1" dirty="0"/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100" dirty="0"/>
                <a:t/>
              </a:r>
              <a:br>
                <a:rPr lang="en-US" sz="1100" dirty="0"/>
              </a:br>
              <a:r>
                <a:rPr lang="en-US" sz="1100" dirty="0" err="1" smtClean="0"/>
                <a:t>Dostupno</a:t>
              </a:r>
              <a:r>
                <a:rPr lang="en-US" sz="1100" dirty="0" smtClean="0"/>
                <a:t> </a:t>
              </a:r>
              <a:r>
                <a:rPr lang="en-US" sz="1100" dirty="0" err="1" smtClean="0"/>
                <a:t>od</a:t>
              </a:r>
              <a:r>
                <a:rPr lang="en-US" sz="1100" dirty="0" smtClean="0"/>
                <a:t> </a:t>
              </a:r>
              <a:r>
                <a:rPr lang="en-US" sz="1100" dirty="0" err="1" smtClean="0"/>
                <a:t>Sijecnja</a:t>
              </a:r>
              <a:r>
                <a:rPr lang="en-US" sz="1100" dirty="0" smtClean="0"/>
                <a:t> </a:t>
              </a:r>
              <a:r>
                <a:rPr lang="en-US" sz="1100" dirty="0"/>
                <a:t>2014</a:t>
              </a:r>
            </a:p>
          </p:txBody>
        </p:sp>
      </p:grpSp>
      <p:grpSp>
        <p:nvGrpSpPr>
          <p:cNvPr id="4" name="Group 16"/>
          <p:cNvGrpSpPr/>
          <p:nvPr/>
        </p:nvGrpSpPr>
        <p:grpSpPr>
          <a:xfrm>
            <a:off x="3886200" y="1371600"/>
            <a:ext cx="1722780" cy="1051290"/>
            <a:chOff x="-478288" y="188114"/>
            <a:chExt cx="1879150" cy="112749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8" name="Rectangle 17"/>
            <p:cNvSpPr/>
            <p:nvPr/>
          </p:nvSpPr>
          <p:spPr>
            <a:xfrm>
              <a:off x="-478288" y="188114"/>
              <a:ext cx="1879150" cy="1127490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-478288" y="188114"/>
              <a:ext cx="1879150" cy="10971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/>
                <a:t>KCI Korean Journal Database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100" dirty="0" smtClean="0"/>
                <a:t/>
              </a:r>
              <a:br>
                <a:rPr lang="en-US" sz="1100" dirty="0" smtClean="0"/>
              </a:br>
              <a:r>
                <a:rPr lang="en-US" sz="1100" dirty="0" err="1" smtClean="0"/>
                <a:t>Dostupno</a:t>
              </a:r>
              <a:r>
                <a:rPr lang="en-US" sz="1100" dirty="0" smtClean="0"/>
                <a:t> </a:t>
              </a:r>
              <a:r>
                <a:rPr lang="en-US" sz="1100" dirty="0" err="1" smtClean="0"/>
                <a:t>od</a:t>
              </a:r>
              <a:r>
                <a:rPr lang="en-US" sz="1100" dirty="0" smtClean="0"/>
                <a:t> </a:t>
              </a:r>
              <a:r>
                <a:rPr lang="en-US" sz="1100" dirty="0" err="1" smtClean="0"/>
                <a:t>Prosinca</a:t>
              </a:r>
              <a:r>
                <a:rPr lang="en-US" sz="1100" dirty="0" smtClean="0"/>
                <a:t> 2014</a:t>
              </a:r>
              <a:endParaRPr lang="en-US" sz="1100" dirty="0"/>
            </a:p>
          </p:txBody>
        </p:sp>
      </p:grpSp>
      <p:grpSp>
        <p:nvGrpSpPr>
          <p:cNvPr id="5" name="Group 19"/>
          <p:cNvGrpSpPr/>
          <p:nvPr/>
        </p:nvGrpSpPr>
        <p:grpSpPr>
          <a:xfrm>
            <a:off x="5850834" y="1371600"/>
            <a:ext cx="1649895" cy="1051290"/>
            <a:chOff x="2368" y="269837"/>
            <a:chExt cx="1937510" cy="112749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" name="Rectangle 20"/>
            <p:cNvSpPr/>
            <p:nvPr/>
          </p:nvSpPr>
          <p:spPr>
            <a:xfrm>
              <a:off x="2368" y="269837"/>
              <a:ext cx="1879150" cy="1127490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60726" y="269837"/>
              <a:ext cx="1879152" cy="11274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/>
                <a:t>Russian Citation Database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100" dirty="0"/>
                <a:t/>
              </a:r>
              <a:br>
                <a:rPr lang="en-US" sz="1100" dirty="0"/>
              </a:br>
              <a:r>
                <a:rPr lang="en-US" sz="1100" dirty="0" smtClean="0"/>
                <a:t>USKORO	</a:t>
              </a:r>
              <a:endParaRPr lang="en-US" sz="1100" dirty="0"/>
            </a:p>
          </p:txBody>
        </p:sp>
      </p:grpSp>
      <p:grpSp>
        <p:nvGrpSpPr>
          <p:cNvPr id="6" name="Group 22"/>
          <p:cNvGrpSpPr/>
          <p:nvPr/>
        </p:nvGrpSpPr>
        <p:grpSpPr>
          <a:xfrm>
            <a:off x="7565473" y="1295400"/>
            <a:ext cx="1578527" cy="1148252"/>
            <a:chOff x="25711" y="347419"/>
            <a:chExt cx="1700183" cy="105473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4" name="Rectangle 23"/>
            <p:cNvSpPr/>
            <p:nvPr/>
          </p:nvSpPr>
          <p:spPr>
            <a:xfrm>
              <a:off x="115194" y="417413"/>
              <a:ext cx="1610700" cy="984738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25711" y="347419"/>
              <a:ext cx="1700183" cy="9847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000" dirty="0"/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400" b="1" dirty="0" smtClean="0"/>
                <a:t>Emerging Science Citation Index</a:t>
              </a:r>
              <a:endParaRPr lang="en-US" sz="1400" b="1" dirty="0"/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100" dirty="0" smtClean="0"/>
                <a:t>USKORO</a:t>
              </a:r>
              <a:endParaRPr lang="en-US" sz="1100" dirty="0"/>
            </a:p>
          </p:txBody>
        </p:sp>
      </p:grpSp>
      <p:sp>
        <p:nvSpPr>
          <p:cNvPr id="292872" name="Title 25"/>
          <p:cNvSpPr>
            <a:spLocks noGrp="1"/>
          </p:cNvSpPr>
          <p:nvPr>
            <p:ph type="title"/>
          </p:nvPr>
        </p:nvSpPr>
        <p:spPr>
          <a:xfrm>
            <a:off x="685800" y="228600"/>
            <a:ext cx="7373938" cy="831850"/>
          </a:xfrm>
        </p:spPr>
        <p:txBody>
          <a:bodyPr/>
          <a:lstStyle/>
          <a:p>
            <a:r>
              <a:rPr lang="en-GB" b="1" dirty="0" smtClean="0"/>
              <a:t>STALNO SIRENJE I UNAPREDJIVANJE SADRZAJA</a:t>
            </a:r>
            <a:br>
              <a:rPr lang="en-GB" b="1" dirty="0" smtClean="0"/>
            </a:br>
            <a:r>
              <a:rPr lang="en-GB" sz="1800" b="1" dirty="0" err="1" smtClean="0"/>
              <a:t>Regionalni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indexi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citata</a:t>
            </a:r>
            <a:endParaRPr lang="en-GB" sz="1800" dirty="0" smtClean="0">
              <a:latin typeface="Knowledge Bold" pitchFamily="34" charset="0"/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04800" y="2667001"/>
            <a:ext cx="3111500" cy="2362200"/>
          </a:xfrm>
        </p:spPr>
        <p:txBody>
          <a:bodyPr/>
          <a:lstStyle/>
          <a:p>
            <a:pPr marL="225425" indent="-225425">
              <a:buNone/>
            </a:pPr>
            <a:r>
              <a:rPr lang="en-US" sz="1200" dirty="0" smtClean="0">
                <a:solidFill>
                  <a:schemeClr val="tx2"/>
                </a:solidFill>
              </a:rPr>
              <a:t>KCI </a:t>
            </a:r>
            <a:r>
              <a:rPr lang="en-US" sz="1200" dirty="0" err="1" smtClean="0">
                <a:solidFill>
                  <a:schemeClr val="tx2"/>
                </a:solidFill>
              </a:rPr>
              <a:t>Korejska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Baza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Podataka</a:t>
            </a:r>
            <a:endParaRPr lang="en-US" sz="1200" dirty="0" smtClean="0">
              <a:solidFill>
                <a:schemeClr val="tx2"/>
              </a:solidFill>
            </a:endParaRPr>
          </a:p>
          <a:p>
            <a:pPr marL="225425" indent="-225425">
              <a:buFont typeface="Arial" pitchFamily="34" charset="0"/>
              <a:buChar char="•"/>
            </a:pPr>
            <a:r>
              <a:rPr lang="en-US" sz="1200" dirty="0" err="1" smtClean="0"/>
              <a:t>Kolaboracija</a:t>
            </a:r>
            <a:r>
              <a:rPr lang="en-US" sz="1200" dirty="0" smtClean="0"/>
              <a:t> </a:t>
            </a:r>
            <a:r>
              <a:rPr lang="en-US" sz="1200" dirty="0" err="1" smtClean="0"/>
              <a:t>sa</a:t>
            </a:r>
            <a:r>
              <a:rPr lang="en-US" sz="1200" dirty="0" smtClean="0"/>
              <a:t> National Research Foundation of Korea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1200" dirty="0" err="1" smtClean="0"/>
              <a:t>Dostupno</a:t>
            </a:r>
            <a:r>
              <a:rPr lang="en-US" sz="1200" dirty="0" smtClean="0"/>
              <a:t> vise </a:t>
            </a:r>
            <a:r>
              <a:rPr lang="en-US" sz="1200" dirty="0" err="1" smtClean="0"/>
              <a:t>od</a:t>
            </a:r>
            <a:r>
              <a:rPr lang="en-US" sz="1200" dirty="0" smtClean="0"/>
              <a:t> 2,000 </a:t>
            </a:r>
            <a:r>
              <a:rPr lang="en-US" sz="1200" dirty="0" err="1" smtClean="0"/>
              <a:t>casopisa</a:t>
            </a:r>
            <a:r>
              <a:rPr lang="en-US" sz="1200" dirty="0" smtClean="0"/>
              <a:t> </a:t>
            </a:r>
            <a:r>
              <a:rPr lang="en-US" sz="1200" dirty="0" err="1" smtClean="0"/>
              <a:t>od</a:t>
            </a:r>
            <a:r>
              <a:rPr lang="en-US" sz="1200" dirty="0" smtClean="0"/>
              <a:t> </a:t>
            </a:r>
            <a:r>
              <a:rPr lang="en-US" sz="1200" dirty="0" err="1" smtClean="0"/>
              <a:t>kojih</a:t>
            </a:r>
            <a:r>
              <a:rPr lang="en-US" sz="1200" dirty="0" smtClean="0"/>
              <a:t> je </a:t>
            </a:r>
            <a:r>
              <a:rPr lang="en-US" sz="1200" dirty="0" err="1" smtClean="0"/>
              <a:t>trenutno</a:t>
            </a:r>
            <a:r>
              <a:rPr lang="en-US" sz="1200" dirty="0" smtClean="0"/>
              <a:t> 1,800 </a:t>
            </a:r>
            <a:r>
              <a:rPr lang="en-US" sz="1200" dirty="0" err="1" smtClean="0"/>
              <a:t>idexirano</a:t>
            </a:r>
            <a:r>
              <a:rPr lang="en-US" sz="1200" dirty="0" smtClean="0"/>
              <a:t> u Web of Science </a:t>
            </a:r>
            <a:r>
              <a:rPr lang="en-US" sz="1200" dirty="0" err="1" smtClean="0"/>
              <a:t>bazi</a:t>
            </a:r>
            <a:endParaRPr lang="en-US" sz="1200" dirty="0" smtClean="0"/>
          </a:p>
          <a:p>
            <a:pPr marL="225425" indent="-225425">
              <a:buFont typeface="Arial" pitchFamily="34" charset="0"/>
              <a:buChar char="•"/>
            </a:pPr>
            <a:r>
              <a:rPr lang="en-US" sz="1200" dirty="0" err="1" smtClean="0"/>
              <a:t>Vecina</a:t>
            </a:r>
            <a:r>
              <a:rPr lang="en-US" sz="1200" dirty="0" smtClean="0"/>
              <a:t> </a:t>
            </a:r>
            <a:r>
              <a:rPr lang="en-US" sz="1200" dirty="0" err="1" smtClean="0"/>
              <a:t>sadrzaja</a:t>
            </a:r>
            <a:r>
              <a:rPr lang="en-US" sz="1200" dirty="0" smtClean="0"/>
              <a:t> (&gt;80%) je </a:t>
            </a:r>
            <a:r>
              <a:rPr lang="en-US" sz="1200" dirty="0" err="1" smtClean="0"/>
              <a:t>dostupna</a:t>
            </a:r>
            <a:r>
              <a:rPr lang="en-US" sz="1200" dirty="0" smtClean="0"/>
              <a:t> </a:t>
            </a:r>
            <a:r>
              <a:rPr lang="en-US" sz="1200" dirty="0" err="1" smtClean="0"/>
              <a:t>na</a:t>
            </a:r>
            <a:r>
              <a:rPr lang="en-US" sz="1200" dirty="0" smtClean="0"/>
              <a:t>  </a:t>
            </a:r>
            <a:r>
              <a:rPr lang="en-US" sz="1200" dirty="0" err="1" smtClean="0">
                <a:solidFill>
                  <a:schemeClr val="tx2"/>
                </a:solidFill>
              </a:rPr>
              <a:t>Korejskom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Engleskom</a:t>
            </a:r>
            <a:endParaRPr lang="en-US" sz="1200" dirty="0" smtClean="0">
              <a:solidFill>
                <a:schemeClr val="tx2"/>
              </a:solidFill>
            </a:endParaRPr>
          </a:p>
          <a:p>
            <a:endParaRPr lang="en-US" sz="2000" dirty="0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 t="25000"/>
          <a:stretch>
            <a:fillRect/>
          </a:stretch>
        </p:blipFill>
        <p:spPr bwMode="auto">
          <a:xfrm>
            <a:off x="3276600" y="2971800"/>
            <a:ext cx="5130198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048000"/>
            <a:ext cx="1918201" cy="1733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cxnSp>
        <p:nvCxnSpPr>
          <p:cNvPr id="28" name="Straight Arrow Connector 27"/>
          <p:cNvCxnSpPr/>
          <p:nvPr/>
        </p:nvCxnSpPr>
        <p:spPr>
          <a:xfrm flipV="1">
            <a:off x="4572000" y="3352800"/>
            <a:ext cx="2514600" cy="2286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63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1520" y="620688"/>
            <a:ext cx="8580437" cy="836612"/>
          </a:xfrm>
        </p:spPr>
        <p:txBody>
          <a:bodyPr/>
          <a:lstStyle/>
          <a:p>
            <a:pPr>
              <a:defRPr/>
            </a:pPr>
            <a:r>
              <a:rPr lang="en-GB" sz="4000" dirty="0" smtClean="0">
                <a:ea typeface="MS PGothic" pitchFamily="34" charset="-128"/>
              </a:rPr>
              <a:t>Emerging Sources Citation Index (Nov 2015)</a:t>
            </a:r>
            <a:endParaRPr lang="en-GB" sz="4000" dirty="0">
              <a:ea typeface="MS PGothic" pitchFamily="34" charset="-128"/>
            </a:endParaRP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323528" y="1988840"/>
            <a:ext cx="8640763" cy="2862322"/>
          </a:xfrm>
          <a:prstGeom prst="rect">
            <a:avLst/>
          </a:prstGeom>
          <a:solidFill>
            <a:schemeClr val="tx2">
              <a:alpha val="901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 err="1" smtClean="0"/>
              <a:t>Oko</a:t>
            </a:r>
            <a:r>
              <a:rPr lang="en-GB" dirty="0" smtClean="0"/>
              <a:t> </a:t>
            </a:r>
            <a:r>
              <a:rPr lang="en-GB" b="1" dirty="0"/>
              <a:t>5000 </a:t>
            </a:r>
            <a:r>
              <a:rPr lang="en-GB" b="1" dirty="0" err="1" smtClean="0"/>
              <a:t>casopisa</a:t>
            </a:r>
            <a:r>
              <a:rPr lang="en-GB" b="1" dirty="0" smtClean="0"/>
              <a:t> </a:t>
            </a:r>
            <a:r>
              <a:rPr lang="en-GB" dirty="0" smtClean="0"/>
              <a:t>u </a:t>
            </a:r>
            <a:r>
              <a:rPr lang="en-GB" dirty="0" err="1" smtClean="0"/>
              <a:t>iduce</a:t>
            </a:r>
            <a:r>
              <a:rPr lang="en-GB" dirty="0" smtClean="0"/>
              <a:t> 2 </a:t>
            </a:r>
            <a:r>
              <a:rPr lang="en-GB" dirty="0" err="1" smtClean="0"/>
              <a:t>godine</a:t>
            </a:r>
            <a:r>
              <a:rPr lang="en-GB" dirty="0" smtClean="0"/>
              <a:t> (2000 u </a:t>
            </a:r>
            <a:r>
              <a:rPr lang="en-GB" dirty="0"/>
              <a:t>2015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/>
              <a:t>3000 </a:t>
            </a:r>
            <a:r>
              <a:rPr lang="en-GB" dirty="0" smtClean="0"/>
              <a:t>u </a:t>
            </a:r>
            <a:r>
              <a:rPr lang="en-GB" dirty="0"/>
              <a:t>2016)</a:t>
            </a:r>
          </a:p>
          <a:p>
            <a:r>
              <a:rPr lang="en-GB" dirty="0" err="1" smtClean="0"/>
              <a:t>Kriteriji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selekciju</a:t>
            </a:r>
            <a:r>
              <a:rPr lang="en-GB" dirty="0" smtClean="0"/>
              <a:t> </a:t>
            </a:r>
            <a:r>
              <a:rPr lang="en-GB" dirty="0" err="1" smtClean="0"/>
              <a:t>ostaje</a:t>
            </a:r>
            <a:r>
              <a:rPr lang="en-GB" dirty="0" smtClean="0"/>
              <a:t> </a:t>
            </a:r>
            <a:r>
              <a:rPr lang="en-GB" dirty="0" err="1" smtClean="0"/>
              <a:t>isti</a:t>
            </a:r>
            <a:endParaRPr lang="en-GB" dirty="0"/>
          </a:p>
          <a:p>
            <a:endParaRPr lang="en-GB" dirty="0"/>
          </a:p>
          <a:p>
            <a:r>
              <a:rPr lang="en-GB" dirty="0"/>
              <a:t>2500 </a:t>
            </a:r>
            <a:r>
              <a:rPr lang="en-GB" dirty="0" err="1" smtClean="0"/>
              <a:t>Europskih</a:t>
            </a:r>
            <a:r>
              <a:rPr lang="en-GB" dirty="0" smtClean="0"/>
              <a:t> </a:t>
            </a:r>
            <a:r>
              <a:rPr lang="en-GB" dirty="0" err="1" smtClean="0"/>
              <a:t>casopisa</a:t>
            </a:r>
            <a:endParaRPr lang="en-GB" dirty="0"/>
          </a:p>
          <a:p>
            <a:r>
              <a:rPr lang="en-GB" dirty="0"/>
              <a:t>1500 </a:t>
            </a:r>
            <a:r>
              <a:rPr lang="en-GB" dirty="0" err="1" smtClean="0"/>
              <a:t>casopisa</a:t>
            </a:r>
            <a:r>
              <a:rPr lang="en-GB" dirty="0" smtClean="0"/>
              <a:t> u - </a:t>
            </a:r>
            <a:r>
              <a:rPr lang="en-GB" dirty="0"/>
              <a:t>Social Sciences and Arts &amp; Humanities</a:t>
            </a:r>
          </a:p>
          <a:p>
            <a:endParaRPr lang="en-GB" dirty="0"/>
          </a:p>
          <a:p>
            <a:r>
              <a:rPr lang="en-GB" dirty="0" err="1" smtClean="0"/>
              <a:t>Oko</a:t>
            </a:r>
            <a:r>
              <a:rPr lang="en-GB" dirty="0" smtClean="0"/>
              <a:t> </a:t>
            </a:r>
            <a:r>
              <a:rPr lang="en-GB" b="1" dirty="0"/>
              <a:t>500,000 </a:t>
            </a:r>
            <a:r>
              <a:rPr lang="en-GB" b="1" dirty="0" err="1" smtClean="0"/>
              <a:t>podataka</a:t>
            </a:r>
            <a:r>
              <a:rPr lang="en-GB" b="1" dirty="0" smtClean="0"/>
              <a:t> </a:t>
            </a:r>
            <a:r>
              <a:rPr lang="en-GB" b="1" dirty="0" err="1" smtClean="0"/>
              <a:t>godisnje</a:t>
            </a:r>
            <a:endParaRPr lang="en-GB" dirty="0"/>
          </a:p>
          <a:p>
            <a:endParaRPr lang="en-GB" dirty="0"/>
          </a:p>
          <a:p>
            <a:r>
              <a:rPr lang="en-GB" b="1" dirty="0" err="1" smtClean="0"/>
              <a:t>Nema</a:t>
            </a:r>
            <a:r>
              <a:rPr lang="en-GB" b="1" dirty="0" smtClean="0"/>
              <a:t> </a:t>
            </a:r>
            <a:r>
              <a:rPr lang="en-GB" b="1" dirty="0"/>
              <a:t>JIF</a:t>
            </a:r>
            <a:r>
              <a:rPr lang="en-GB" dirty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citati</a:t>
            </a:r>
            <a:r>
              <a:rPr lang="en-GB" dirty="0" smtClean="0"/>
              <a:t> se ne </a:t>
            </a:r>
            <a:r>
              <a:rPr lang="en-GB" dirty="0" err="1" smtClean="0"/>
              <a:t>broje</a:t>
            </a:r>
            <a:r>
              <a:rPr lang="en-GB" dirty="0" smtClean="0"/>
              <a:t> u JIF-u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429000"/>
            <a:ext cx="8553450" cy="2057400"/>
          </a:xfrm>
        </p:spPr>
        <p:txBody>
          <a:bodyPr/>
          <a:lstStyle/>
          <a:p>
            <a:pPr eaLnBrk="1" hangingPunct="1"/>
            <a:r>
              <a:rPr lang="en-US" sz="3000" dirty="0" smtClean="0"/>
              <a:t>I. </a:t>
            </a:r>
            <a:r>
              <a:rPr lang="en-GB" sz="3000" b="1" dirty="0" err="1" smtClean="0"/>
              <a:t>Navigacija</a:t>
            </a:r>
            <a:r>
              <a:rPr lang="en-GB" sz="3000" b="1" dirty="0" smtClean="0"/>
              <a:t>, </a:t>
            </a:r>
            <a:r>
              <a:rPr lang="en-GB" sz="3000" b="1" dirty="0" err="1" smtClean="0"/>
              <a:t>personalizacija</a:t>
            </a:r>
            <a:r>
              <a:rPr lang="en-GB" sz="3000" b="1" dirty="0" smtClean="0"/>
              <a:t>, </a:t>
            </a:r>
            <a:r>
              <a:rPr lang="en-GB" sz="3000" b="1" dirty="0" err="1" smtClean="0"/>
              <a:t>pretrazivanje</a:t>
            </a:r>
            <a:r>
              <a:rPr lang="en-GB" sz="3000" b="1" dirty="0" smtClean="0"/>
              <a:t>, </a:t>
            </a:r>
            <a:r>
              <a:rPr lang="en-GB" sz="3000" b="1" dirty="0" err="1" smtClean="0"/>
              <a:t>analiza</a:t>
            </a:r>
            <a:r>
              <a:rPr lang="en-GB" sz="3000" b="1" dirty="0" smtClean="0"/>
              <a:t> </a:t>
            </a:r>
            <a:r>
              <a:rPr lang="en-GB" sz="3000" b="1" dirty="0" err="1" smtClean="0"/>
              <a:t>i</a:t>
            </a:r>
            <a:r>
              <a:rPr lang="en-GB" sz="3000" b="1" dirty="0" smtClean="0"/>
              <a:t> export </a:t>
            </a:r>
            <a:r>
              <a:rPr lang="en-GB" sz="3000" b="1" dirty="0" err="1" smtClean="0"/>
              <a:t>funkcije</a:t>
            </a:r>
            <a:r>
              <a:rPr lang="en-GB" sz="3000" b="1" dirty="0" smtClean="0"/>
              <a:t> u Web of Science Core Collection</a:t>
            </a:r>
            <a:r>
              <a:rPr lang="de-DE" sz="2400" b="1" dirty="0" smtClean="0"/>
              <a:t/>
            </a:r>
            <a:br>
              <a:rPr lang="de-DE" sz="2400" b="1" dirty="0" smtClean="0"/>
            </a:br>
            <a:endParaRPr lang="en-US" sz="2400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Confidential - Thomson Reuters - Do Not Distribute</a:t>
            </a:r>
          </a:p>
        </p:txBody>
      </p:sp>
      <p:sp>
        <p:nvSpPr>
          <p:cNvPr id="96258" name="Title 1"/>
          <p:cNvSpPr>
            <a:spLocks noGrp="1"/>
          </p:cNvSpPr>
          <p:nvPr>
            <p:ph type="title" idx="4294967295"/>
          </p:nvPr>
        </p:nvSpPr>
        <p:spPr>
          <a:xfrm>
            <a:off x="323528" y="404664"/>
            <a:ext cx="8458200" cy="838200"/>
          </a:xfrm>
        </p:spPr>
        <p:txBody>
          <a:bodyPr/>
          <a:lstStyle/>
          <a:p>
            <a:pPr algn="ctr"/>
            <a:r>
              <a:rPr lang="en-GB" dirty="0" err="1" smtClean="0">
                <a:latin typeface="+mn-lt"/>
              </a:rPr>
              <a:t>Pristupite</a:t>
            </a:r>
            <a:r>
              <a:rPr lang="en-GB" dirty="0" smtClean="0">
                <a:latin typeface="+mn-lt"/>
              </a:rPr>
              <a:t> </a:t>
            </a:r>
            <a:r>
              <a:rPr lang="de-DE" dirty="0" smtClean="0">
                <a:latin typeface="+mn-lt"/>
              </a:rPr>
              <a:t>Web of Science</a:t>
            </a:r>
            <a:r>
              <a:rPr lang="pl-PL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platformi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svog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mobilnog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uredjaja</a:t>
            </a:r>
            <a:r>
              <a:rPr lang="pl-PL" sz="2400" dirty="0" smtClean="0">
                <a:latin typeface="Knowledge Bold" pitchFamily="34" charset="0"/>
              </a:rPr>
              <a:t/>
            </a:r>
            <a:br>
              <a:rPr lang="pl-PL" sz="2400" dirty="0" smtClean="0">
                <a:latin typeface="Knowledge Bold" pitchFamily="34" charset="0"/>
              </a:rPr>
            </a:br>
            <a:endParaRPr lang="en-US" sz="2400" dirty="0">
              <a:latin typeface="Knowledge Bold" pitchFamily="34" charset="0"/>
            </a:endParaRPr>
          </a:p>
        </p:txBody>
      </p:sp>
      <p:sp>
        <p:nvSpPr>
          <p:cNvPr id="96259" name="Content Placeholder 2"/>
          <p:cNvSpPr>
            <a:spLocks noGrp="1"/>
          </p:cNvSpPr>
          <p:nvPr>
            <p:ph sz="half" idx="4294967295"/>
          </p:nvPr>
        </p:nvSpPr>
        <p:spPr>
          <a:xfrm>
            <a:off x="323850" y="1525588"/>
            <a:ext cx="5832475" cy="4570412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de-DE" dirty="0" smtClean="0">
                <a:solidFill>
                  <a:schemeClr val="tx2"/>
                </a:solidFill>
              </a:rPr>
              <a:t>Kada kreirate svoj Web of Science profil, u mogucnosti ste pristupiti platformi:</a:t>
            </a:r>
            <a:endParaRPr lang="pl-PL" dirty="0">
              <a:solidFill>
                <a:schemeClr val="tx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GB" sz="1600" dirty="0" err="1" smtClean="0"/>
              <a:t>Preko</a:t>
            </a:r>
            <a:r>
              <a:rPr lang="en-GB" sz="1600" dirty="0" smtClean="0"/>
              <a:t> </a:t>
            </a:r>
            <a:r>
              <a:rPr lang="en-GB" sz="1600" dirty="0" err="1" smtClean="0"/>
              <a:t>telefona</a:t>
            </a:r>
            <a:r>
              <a:rPr lang="en-GB" sz="1600" dirty="0" smtClean="0"/>
              <a:t> </a:t>
            </a:r>
            <a:r>
              <a:rPr lang="en-GB" sz="1600" dirty="0" err="1" smtClean="0"/>
              <a:t>ili</a:t>
            </a:r>
            <a:r>
              <a:rPr lang="en-GB" sz="1600" dirty="0" smtClean="0"/>
              <a:t> </a:t>
            </a:r>
            <a:r>
              <a:rPr lang="en-GB" sz="1600" dirty="0" err="1" smtClean="0"/>
              <a:t>tableta</a:t>
            </a:r>
            <a:r>
              <a:rPr lang="pl-PL" sz="1600" dirty="0" smtClean="0"/>
              <a:t>: </a:t>
            </a:r>
            <a:endParaRPr lang="en-US" sz="1600" dirty="0"/>
          </a:p>
          <a:p>
            <a:pPr lvl="1">
              <a:lnSpc>
                <a:spcPct val="80000"/>
              </a:lnSpc>
              <a:buFont typeface="Arial" pitchFamily="34" charset="0"/>
              <a:buNone/>
            </a:pPr>
            <a:r>
              <a:rPr lang="pl-PL" sz="1600" dirty="0"/>
              <a:t>		 </a:t>
            </a:r>
            <a:r>
              <a:rPr lang="en-US" sz="1600" b="1" dirty="0"/>
              <a:t>m.webofknowledge.com</a:t>
            </a:r>
            <a:endParaRPr lang="pl-PL" sz="1600" b="1" dirty="0"/>
          </a:p>
          <a:p>
            <a:pPr lvl="1">
              <a:lnSpc>
                <a:spcPct val="80000"/>
              </a:lnSpc>
              <a:buFont typeface="Arial" pitchFamily="34" charset="0"/>
              <a:buNone/>
            </a:pPr>
            <a:r>
              <a:rPr lang="pl-PL" sz="1600" dirty="0"/>
              <a:t>    	</a:t>
            </a:r>
            <a:r>
              <a:rPr lang="en-GB" sz="1600" dirty="0" err="1" smtClean="0"/>
              <a:t>onda</a:t>
            </a:r>
            <a:r>
              <a:rPr lang="en-GB" sz="1600" dirty="0" smtClean="0"/>
              <a:t> </a:t>
            </a:r>
            <a:r>
              <a:rPr lang="en-GB" sz="1600" dirty="0" err="1" smtClean="0"/>
              <a:t>ste</a:t>
            </a:r>
            <a:r>
              <a:rPr lang="en-GB" sz="1600" dirty="0" smtClean="0"/>
              <a:t> u </a:t>
            </a:r>
            <a:r>
              <a:rPr lang="en-GB" sz="1600" dirty="0" err="1" smtClean="0"/>
              <a:t>mogucnosti</a:t>
            </a:r>
            <a:r>
              <a:rPr lang="en-GB" sz="1600" dirty="0" smtClean="0"/>
              <a:t> </a:t>
            </a:r>
            <a:r>
              <a:rPr lang="en-GB" sz="1600" dirty="0" err="1" smtClean="0"/>
              <a:t>pretrazivati</a:t>
            </a:r>
            <a:r>
              <a:rPr lang="en-GB" sz="1600" dirty="0" smtClean="0"/>
              <a:t> </a:t>
            </a:r>
            <a:r>
              <a:rPr lang="en-GB" sz="1600" dirty="0" err="1" smtClean="0"/>
              <a:t>platformu</a:t>
            </a:r>
            <a:r>
              <a:rPr lang="en-GB" sz="1600" dirty="0" smtClean="0"/>
              <a:t> </a:t>
            </a:r>
            <a:r>
              <a:rPr lang="en-GB" sz="1600" dirty="0" err="1" smtClean="0"/>
              <a:t>i</a:t>
            </a:r>
            <a:r>
              <a:rPr lang="en-GB" sz="1600" dirty="0" smtClean="0"/>
              <a:t> </a:t>
            </a:r>
            <a:r>
              <a:rPr lang="en-GB" sz="1600" dirty="0" err="1" smtClean="0"/>
              <a:t>baze</a:t>
            </a:r>
            <a:r>
              <a:rPr lang="en-GB" sz="1600" dirty="0" smtClean="0"/>
              <a:t> </a:t>
            </a:r>
            <a:r>
              <a:rPr lang="en-GB" sz="1600" dirty="0" err="1" smtClean="0"/>
              <a:t>podataka</a:t>
            </a:r>
            <a:r>
              <a:rPr lang="en-GB" sz="1600" dirty="0" smtClean="0"/>
              <a:t> </a:t>
            </a:r>
            <a:r>
              <a:rPr lang="en-GB" sz="1600" dirty="0" err="1" smtClean="0"/>
              <a:t>na</a:t>
            </a:r>
            <a:r>
              <a:rPr lang="en-GB" sz="1600" dirty="0" smtClean="0"/>
              <a:t> </a:t>
            </a:r>
            <a:r>
              <a:rPr lang="en-GB" sz="1600" dirty="0" err="1" smtClean="0"/>
              <a:t>koje</a:t>
            </a:r>
            <a:r>
              <a:rPr lang="en-GB" sz="1600" dirty="0" smtClean="0"/>
              <a:t> </a:t>
            </a:r>
            <a:r>
              <a:rPr lang="en-GB" sz="1600" dirty="0" err="1" smtClean="0"/>
              <a:t>vasa</a:t>
            </a:r>
            <a:r>
              <a:rPr lang="en-GB" sz="1600" dirty="0" smtClean="0"/>
              <a:t> </a:t>
            </a:r>
            <a:r>
              <a:rPr lang="en-GB" sz="1600" dirty="0" err="1" smtClean="0"/>
              <a:t>institucija</a:t>
            </a:r>
            <a:r>
              <a:rPr lang="en-GB" sz="1600" dirty="0" smtClean="0"/>
              <a:t> </a:t>
            </a:r>
            <a:r>
              <a:rPr lang="en-GB" sz="1600" dirty="0" err="1" smtClean="0"/>
              <a:t>ima</a:t>
            </a:r>
            <a:r>
              <a:rPr lang="en-GB" sz="1600" dirty="0" smtClean="0"/>
              <a:t> </a:t>
            </a:r>
            <a:r>
              <a:rPr lang="en-GB" sz="1600" dirty="0" err="1" smtClean="0"/>
              <a:t>pretplatu</a:t>
            </a:r>
            <a:r>
              <a:rPr lang="de-DE" sz="1600" dirty="0" smtClean="0"/>
              <a:t>.</a:t>
            </a:r>
            <a:r>
              <a:rPr lang="pl-PL" sz="1600" dirty="0" smtClean="0"/>
              <a:t> </a:t>
            </a:r>
          </a:p>
          <a:p>
            <a:pPr lvl="1">
              <a:lnSpc>
                <a:spcPct val="80000"/>
              </a:lnSpc>
              <a:buFont typeface="Arial" pitchFamily="34" charset="0"/>
              <a:buNone/>
            </a:pPr>
            <a:endParaRPr lang="pl-PL" sz="1600" b="1" dirty="0"/>
          </a:p>
          <a:p>
            <a:pPr lvl="1">
              <a:lnSpc>
                <a:spcPct val="80000"/>
              </a:lnSpc>
            </a:pPr>
            <a:r>
              <a:rPr lang="en-GB" sz="1600" dirty="0" smtClean="0"/>
              <a:t>U </a:t>
            </a:r>
            <a:r>
              <a:rPr lang="en-GB" sz="1600" dirty="0" err="1" smtClean="0"/>
              <a:t>mogucnosti</a:t>
            </a:r>
            <a:r>
              <a:rPr lang="en-GB" sz="1600" dirty="0" smtClean="0"/>
              <a:t> </a:t>
            </a:r>
            <a:r>
              <a:rPr lang="en-GB" sz="1600" dirty="0" err="1" smtClean="0"/>
              <a:t>ste</a:t>
            </a:r>
            <a:r>
              <a:rPr lang="en-GB" sz="1600" dirty="0" smtClean="0"/>
              <a:t> </a:t>
            </a:r>
            <a:r>
              <a:rPr lang="en-GB" sz="1600" dirty="0" err="1" smtClean="0"/>
              <a:t>pretrazivati</a:t>
            </a:r>
            <a:r>
              <a:rPr lang="en-GB" sz="1600" dirty="0" smtClean="0"/>
              <a:t>, </a:t>
            </a:r>
            <a:r>
              <a:rPr lang="en-GB" sz="1600" dirty="0" err="1" smtClean="0"/>
              <a:t>organizirati</a:t>
            </a:r>
            <a:r>
              <a:rPr lang="en-GB" sz="1600" dirty="0" smtClean="0"/>
              <a:t>, </a:t>
            </a:r>
            <a:r>
              <a:rPr lang="en-GB" sz="1600" dirty="0" err="1" smtClean="0"/>
              <a:t>refinirati</a:t>
            </a:r>
            <a:r>
              <a:rPr lang="en-GB" sz="1600" dirty="0" smtClean="0"/>
              <a:t>, </a:t>
            </a:r>
            <a:r>
              <a:rPr lang="en-GB" sz="1600" dirty="0" err="1" smtClean="0"/>
              <a:t>spremiti</a:t>
            </a:r>
            <a:r>
              <a:rPr lang="en-GB" sz="1600" dirty="0" smtClean="0"/>
              <a:t> </a:t>
            </a:r>
            <a:r>
              <a:rPr lang="en-GB" sz="1600" dirty="0" err="1" smtClean="0"/>
              <a:t>i</a:t>
            </a:r>
            <a:r>
              <a:rPr lang="en-GB" sz="1600" dirty="0" smtClean="0"/>
              <a:t> </a:t>
            </a:r>
            <a:r>
              <a:rPr lang="en-GB" sz="1600" dirty="0" err="1" smtClean="0"/>
              <a:t>exportirati</a:t>
            </a:r>
            <a:r>
              <a:rPr lang="en-GB" sz="1600" dirty="0" smtClean="0"/>
              <a:t> </a:t>
            </a:r>
            <a:r>
              <a:rPr lang="en-GB" sz="1600" dirty="0" err="1" smtClean="0"/>
              <a:t>podatke</a:t>
            </a:r>
            <a:r>
              <a:rPr lang="pl-PL" sz="1600" dirty="0" smtClean="0"/>
              <a:t>  </a:t>
            </a:r>
            <a:endParaRPr lang="en-US" sz="1600" b="1" dirty="0"/>
          </a:p>
          <a:p>
            <a:pPr>
              <a:lnSpc>
                <a:spcPct val="80000"/>
              </a:lnSpc>
            </a:pPr>
            <a:r>
              <a:rPr lang="en-GB" dirty="0" err="1" smtClean="0">
                <a:solidFill>
                  <a:schemeClr val="tx2"/>
                </a:solidFill>
              </a:rPr>
              <a:t>Vise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detalja</a:t>
            </a:r>
            <a:r>
              <a:rPr lang="pl-PL" dirty="0" smtClean="0">
                <a:solidFill>
                  <a:schemeClr val="tx2"/>
                </a:solidFill>
              </a:rPr>
              <a:t>:</a:t>
            </a:r>
            <a:endParaRPr lang="pl-PL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pl-PL" dirty="0"/>
              <a:t>  </a:t>
            </a:r>
            <a:r>
              <a:rPr lang="en-US" dirty="0"/>
              <a:t>http://wokinfo.com/about/mobile/</a:t>
            </a:r>
          </a:p>
        </p:txBody>
      </p:sp>
      <p:pic>
        <p:nvPicPr>
          <p:cNvPr id="96260" name="Content Placeholder 5" descr="mobile.pn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83350" y="1235075"/>
            <a:ext cx="2481263" cy="4570413"/>
          </a:xfrm>
        </p:spPr>
      </p:pic>
      <p:sp>
        <p:nvSpPr>
          <p:cNvPr id="6" name="Right Arrow 5"/>
          <p:cNvSpPr/>
          <p:nvPr/>
        </p:nvSpPr>
        <p:spPr bwMode="auto">
          <a:xfrm>
            <a:off x="0" y="4509120"/>
            <a:ext cx="395536" cy="7200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05600" y="2514600"/>
            <a:ext cx="20574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tx2"/>
                </a:solidFill>
              </a:rPr>
              <a:t>Web of Science</a:t>
            </a:r>
            <a:r>
              <a:rPr lang="pl-PL" sz="2000" b="1" dirty="0" smtClean="0">
                <a:solidFill>
                  <a:schemeClr val="tx2"/>
                </a:solidFill>
              </a:rPr>
              <a:t> 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all" dirty="0" smtClean="0"/>
              <a:t>Wildcard Characters (Truncation)</a:t>
            </a:r>
            <a:endParaRPr lang="en-US" cap="all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30804" name="Group 84"/>
          <p:cNvGraphicFramePr>
            <a:graphicFrameLocks noGrp="1"/>
          </p:cNvGraphicFramePr>
          <p:nvPr/>
        </p:nvGraphicFramePr>
        <p:xfrm>
          <a:off x="685800" y="1524000"/>
          <a:ext cx="7848600" cy="4510406"/>
        </p:xfrm>
        <a:graphic>
          <a:graphicData uri="http://schemas.openxmlformats.org/drawingml/2006/table">
            <a:tbl>
              <a:tblPr/>
              <a:tblGrid>
                <a:gridCol w="1568502"/>
                <a:gridCol w="3140049"/>
                <a:gridCol w="3140049"/>
              </a:tblGrid>
              <a:tr h="698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Symbol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Pokazuje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Primjer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108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Nula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ili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vise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znakova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hydroxy* = </a:t>
                      </a:r>
                      <a:r>
                        <a:rPr lang="en-US" sz="1600" b="1" dirty="0" smtClean="0"/>
                        <a:t>hydroxylase</a:t>
                      </a:r>
                      <a:br>
                        <a:rPr lang="en-US" sz="1600" b="1" dirty="0" smtClean="0"/>
                      </a:br>
                      <a:r>
                        <a:rPr lang="en-US" sz="1600" b="1" dirty="0" smtClean="0"/>
                        <a:t>                   hydroxydopamine</a:t>
                      </a:r>
                      <a:br>
                        <a:rPr lang="en-US" sz="1600" b="1" dirty="0" smtClean="0"/>
                      </a:br>
                      <a:r>
                        <a:rPr lang="en-US" sz="1600" b="1" dirty="0" smtClean="0"/>
                        <a:t>                   hydroxyethyl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8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Jedan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znak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en?oblast = entoblast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endoblast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8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Nula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ili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jedan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znak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eight$ = eight 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eighth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eighty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all" dirty="0" smtClean="0"/>
              <a:t>Proximity Operators</a:t>
            </a:r>
          </a:p>
        </p:txBody>
      </p:sp>
      <p:graphicFrame>
        <p:nvGraphicFramePr>
          <p:cNvPr id="155715" name="Group 67"/>
          <p:cNvGraphicFramePr>
            <a:graphicFrameLocks noGrp="1"/>
          </p:cNvGraphicFramePr>
          <p:nvPr>
            <p:ph idx="1"/>
          </p:nvPr>
        </p:nvGraphicFramePr>
        <p:xfrm>
          <a:off x="838200" y="2438400"/>
          <a:ext cx="7620000" cy="4412100"/>
        </p:xfrm>
        <a:graphic>
          <a:graphicData uri="http://schemas.openxmlformats.org/drawingml/2006/table">
            <a:tbl>
              <a:tblPr/>
              <a:tblGrid>
                <a:gridCol w="1717576"/>
                <a:gridCol w="5902424"/>
              </a:tblGrid>
              <a:tr h="1731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Pretrazivanje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fraza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9667" marR="79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Tocno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podudaranje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fraze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moguce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je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pronaci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pretrazivanjem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pojmova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unesenim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pod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navodnim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znacima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Wildcard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znakovi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mogu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koristeni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unutar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navodnika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“color theory” = color theory</a:t>
                      </a:r>
                      <a:endParaRPr kumimoji="0" lang="en-US" sz="16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“color* theory” = color theory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   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colorful theory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9667" marR="79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13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Near/</a:t>
                      </a:r>
                    </a:p>
                  </a:txBody>
                  <a:tcPr marL="79667" marR="79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Pronalazi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pojmove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u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istom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polju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u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kojem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korisnik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odredjuje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neposrednu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blizinu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pojmova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Po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defaultu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je 15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rijeci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ukoliko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korisnik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ne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odredi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drugacije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color near/5 theory = color theory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           theory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color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           color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plays a role in this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theory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           theory.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 this way,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color…</a:t>
                      </a:r>
                    </a:p>
                  </a:txBody>
                  <a:tcPr marL="79667" marR="79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935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Same</a:t>
                      </a:r>
                    </a:p>
                  </a:txBody>
                  <a:tcPr marL="79667" marR="79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Pojmovi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moraju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pojaviti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u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istoj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recenici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Koristiti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SAMO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pretrazivanje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adresa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L="79667" marR="79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521" name="TextBox 4"/>
          <p:cNvSpPr txBox="1">
            <a:spLocks noChangeArrowheads="1"/>
          </p:cNvSpPr>
          <p:nvPr/>
        </p:nvSpPr>
        <p:spPr bwMode="auto">
          <a:xfrm>
            <a:off x="762000" y="1371600"/>
            <a:ext cx="7620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smtClean="0"/>
              <a:t>Po </a:t>
            </a:r>
            <a:r>
              <a:rPr lang="en-US" sz="1600" dirty="0" err="1" smtClean="0"/>
              <a:t>defaultu</a:t>
            </a:r>
            <a:r>
              <a:rPr lang="en-US" sz="1600" dirty="0" smtClean="0"/>
              <a:t>, </a:t>
            </a:r>
            <a:r>
              <a:rPr lang="en-US" sz="1600" b="1" dirty="0" smtClean="0"/>
              <a:t>AND</a:t>
            </a:r>
            <a:r>
              <a:rPr lang="en-US" sz="1600" dirty="0" smtClean="0"/>
              <a:t> je </a:t>
            </a:r>
            <a:r>
              <a:rPr lang="en-US" sz="1600" dirty="0" err="1" smtClean="0"/>
              <a:t>znak</a:t>
            </a:r>
            <a:r>
              <a:rPr lang="en-US" sz="1600" dirty="0" smtClean="0"/>
              <a:t> </a:t>
            </a:r>
            <a:r>
              <a:rPr lang="en-US" sz="1600" dirty="0" err="1" smtClean="0"/>
              <a:t>za</a:t>
            </a:r>
            <a:r>
              <a:rPr lang="en-US" sz="1600" dirty="0" smtClean="0"/>
              <a:t> </a:t>
            </a:r>
            <a:r>
              <a:rPr lang="en-US" sz="1600" dirty="0" err="1" smtClean="0"/>
              <a:t>povezivanje</a:t>
            </a:r>
            <a:r>
              <a:rPr lang="en-US" sz="1600" dirty="0" smtClean="0"/>
              <a:t> </a:t>
            </a:r>
            <a:r>
              <a:rPr lang="en-US" sz="1600" dirty="0" err="1" smtClean="0"/>
              <a:t>uvijeta</a:t>
            </a:r>
            <a:r>
              <a:rPr lang="en-US" sz="1600" dirty="0" smtClean="0"/>
              <a:t> </a:t>
            </a:r>
            <a:r>
              <a:rPr lang="en-US" sz="1600" dirty="0" err="1" smtClean="0"/>
              <a:t>za</a:t>
            </a:r>
            <a:r>
              <a:rPr lang="en-US" sz="1600" dirty="0" smtClean="0"/>
              <a:t> </a:t>
            </a:r>
            <a:r>
              <a:rPr lang="en-US" sz="1600" dirty="0" err="1" smtClean="0"/>
              <a:t>pretrazivanje</a:t>
            </a:r>
            <a:r>
              <a:rPr lang="en-US" sz="1600" dirty="0" smtClean="0"/>
              <a:t>. </a:t>
            </a:r>
            <a:r>
              <a:rPr lang="en-US" sz="1600" dirty="0" err="1" smtClean="0"/>
              <a:t>Pretrazivanje</a:t>
            </a:r>
            <a:r>
              <a:rPr lang="en-US" sz="1600" dirty="0" smtClean="0"/>
              <a:t> </a:t>
            </a:r>
            <a:r>
              <a:rPr lang="en-US" sz="1600" dirty="0" err="1" smtClean="0"/>
              <a:t>fraze</a:t>
            </a:r>
            <a:r>
              <a:rPr lang="en-US" sz="1600" dirty="0" smtClean="0"/>
              <a:t> </a:t>
            </a:r>
            <a:r>
              <a:rPr lang="en-US" sz="1600" dirty="0" err="1" smtClean="0"/>
              <a:t>prikazuje</a:t>
            </a:r>
            <a:r>
              <a:rPr lang="en-US" sz="1600" dirty="0" smtClean="0"/>
              <a:t> </a:t>
            </a:r>
            <a:r>
              <a:rPr lang="en-US" sz="1600" dirty="0" err="1" smtClean="0"/>
              <a:t>podatke</a:t>
            </a:r>
            <a:r>
              <a:rPr lang="en-US" sz="1600" dirty="0" smtClean="0"/>
              <a:t> </a:t>
            </a:r>
            <a:r>
              <a:rPr lang="en-US" sz="1600" dirty="0" err="1" smtClean="0"/>
              <a:t>koji</a:t>
            </a:r>
            <a:r>
              <a:rPr lang="en-US" sz="1600" dirty="0" smtClean="0"/>
              <a:t> se </a:t>
            </a:r>
            <a:r>
              <a:rPr lang="en-US" sz="1600" dirty="0" err="1" smtClean="0"/>
              <a:t>nalaze</a:t>
            </a:r>
            <a:r>
              <a:rPr lang="en-US" sz="1600" dirty="0"/>
              <a:t> </a:t>
            </a:r>
            <a:r>
              <a:rPr lang="en-US" sz="1600" dirty="0" smtClean="0"/>
              <a:t>u </a:t>
            </a:r>
            <a:r>
              <a:rPr lang="en-US" sz="1600" dirty="0" err="1" smtClean="0"/>
              <a:t>naslovu</a:t>
            </a:r>
            <a:r>
              <a:rPr lang="en-US" sz="1600" dirty="0" smtClean="0"/>
              <a:t> </a:t>
            </a:r>
            <a:r>
              <a:rPr lang="en-US" sz="1600" dirty="0" err="1" smtClean="0"/>
              <a:t>rada</a:t>
            </a:r>
            <a:r>
              <a:rPr lang="en-US" sz="1600" dirty="0" smtClean="0"/>
              <a:t>, </a:t>
            </a:r>
            <a:r>
              <a:rPr lang="en-US" sz="1600" dirty="0" err="1" smtClean="0"/>
              <a:t>sazetku</a:t>
            </a:r>
            <a:r>
              <a:rPr lang="en-US" sz="1600" dirty="0" smtClean="0"/>
              <a:t> </a:t>
            </a:r>
            <a:r>
              <a:rPr lang="en-US" sz="1600" dirty="0" err="1" smtClean="0"/>
              <a:t>rada</a:t>
            </a:r>
            <a:r>
              <a:rPr lang="en-US" sz="1600" dirty="0" smtClean="0"/>
              <a:t> </a:t>
            </a:r>
            <a:r>
              <a:rPr lang="en-US" sz="1600" dirty="0" err="1" smtClean="0"/>
              <a:t>ili</a:t>
            </a:r>
            <a:r>
              <a:rPr lang="en-US" sz="1600" dirty="0" smtClean="0"/>
              <a:t> u </a:t>
            </a:r>
            <a:r>
              <a:rPr lang="en-US" sz="1600" dirty="0" err="1" smtClean="0"/>
              <a:t>kljucinim</a:t>
            </a:r>
            <a:r>
              <a:rPr lang="en-US" sz="1600" dirty="0" smtClean="0"/>
              <a:t> </a:t>
            </a:r>
            <a:r>
              <a:rPr lang="en-US" sz="1600" dirty="0" err="1" smtClean="0"/>
              <a:t>rijecima</a:t>
            </a:r>
            <a:r>
              <a:rPr lang="en-US" sz="1600" dirty="0" smtClean="0"/>
              <a:t>, </a:t>
            </a:r>
            <a:r>
              <a:rPr lang="en-US" sz="1600" dirty="0" err="1" smtClean="0"/>
              <a:t>primjer</a:t>
            </a:r>
            <a:r>
              <a:rPr lang="en-US" sz="1600" dirty="0" smtClean="0"/>
              <a:t>: </a:t>
            </a:r>
            <a:r>
              <a:rPr lang="en-US" sz="1600" b="1" dirty="0"/>
              <a:t>color theory = color AND theory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cap="all" dirty="0" smtClean="0"/>
              <a:t>OPERATORI ZA PRETRAZIVANJE</a:t>
            </a:r>
            <a:endParaRPr lang="en-US" cap="all" dirty="0" smtClean="0"/>
          </a:p>
        </p:txBody>
      </p:sp>
      <p:graphicFrame>
        <p:nvGraphicFramePr>
          <p:cNvPr id="31815" name="Group 71"/>
          <p:cNvGraphicFramePr>
            <a:graphicFrameLocks noGrp="1"/>
          </p:cNvGraphicFramePr>
          <p:nvPr>
            <p:ph idx="1"/>
          </p:nvPr>
        </p:nvGraphicFramePr>
        <p:xfrm>
          <a:off x="917575" y="1525588"/>
          <a:ext cx="7369176" cy="4267200"/>
        </p:xfrm>
        <a:graphic>
          <a:graphicData uri="http://schemas.openxmlformats.org/drawingml/2006/table">
            <a:tbl>
              <a:tblPr/>
              <a:tblGrid>
                <a:gridCol w="1436716"/>
                <a:gridCol w="5932460"/>
              </a:tblGrid>
              <a:tr h="139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6547" marR="765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TOPIC: aspartame AND cancer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Prikazuje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prodatke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koji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sadrze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aspartame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cancer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6547" marR="765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6547" marR="765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TOPIC: aspartame OR saccharine OR sweetener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Prikazuje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podatke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koji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sadrze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barem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jedan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navedenih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pojmova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L="76547" marR="765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6547" marR="765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TOPIC: aids NOT hearing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Prikazuje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podatke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vezane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uz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aids,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iskljucuje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bilo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koje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druge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podatke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vezane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uz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hearing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L="76547" marR="765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545" name="Picture 29" descr="an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1676400"/>
            <a:ext cx="1238250" cy="1152525"/>
          </a:xfrm>
        </p:spPr>
      </p:pic>
      <p:pic>
        <p:nvPicPr>
          <p:cNvPr id="22546" name="Picture 43" descr="or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90600" y="3124200"/>
            <a:ext cx="1358900" cy="1209675"/>
          </a:xfrm>
        </p:spPr>
      </p:pic>
      <p:pic>
        <p:nvPicPr>
          <p:cNvPr id="22547" name="Picture 46" descr="not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990600" y="4495800"/>
            <a:ext cx="1276350" cy="12477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581399"/>
            <a:ext cx="8382000" cy="990601"/>
          </a:xfrm>
        </p:spPr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II. </a:t>
            </a:r>
            <a:r>
              <a:rPr lang="en-US" dirty="0" err="1" smtClean="0"/>
              <a:t>Funkcije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mogucnosti</a:t>
            </a:r>
            <a:r>
              <a:rPr lang="en-US" dirty="0" smtClean="0"/>
              <a:t> </a:t>
            </a:r>
            <a:r>
              <a:rPr lang="en-US" dirty="0" err="1" smtClean="0"/>
              <a:t>EndNote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de-DE" dirty="0" smtClean="0"/>
              <a:t>                Researcher ID</a:t>
            </a:r>
            <a:r>
              <a:rPr lang="de-DE" b="1" dirty="0" smtClean="0"/>
              <a:t/>
            </a:r>
            <a:br>
              <a:rPr lang="de-DE" b="1" dirty="0" smtClean="0"/>
            </a:br>
            <a:endParaRPr lang="en-US" sz="2000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7575" y="506413"/>
            <a:ext cx="7369175" cy="636587"/>
          </a:xfrm>
        </p:spPr>
        <p:txBody>
          <a:bodyPr/>
          <a:lstStyle/>
          <a:p>
            <a:pPr eaLnBrk="1" hangingPunct="1"/>
            <a:r>
              <a:rPr lang="en-US" dirty="0" err="1" smtClean="0"/>
              <a:t>EndNote</a:t>
            </a:r>
            <a:endParaRPr lang="en-US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917575" y="1525588"/>
            <a:ext cx="7769225" cy="4570412"/>
          </a:xfrm>
        </p:spPr>
        <p:txBody>
          <a:bodyPr/>
          <a:lstStyle/>
          <a:p>
            <a:pPr eaLnBrk="1" hangingPunct="1"/>
            <a:r>
              <a:rPr lang="en-US" sz="2000" dirty="0" err="1" smtClean="0"/>
              <a:t>EndNote</a:t>
            </a:r>
            <a:r>
              <a:rPr lang="en-US" sz="2000" dirty="0" smtClean="0"/>
              <a:t> je u </a:t>
            </a:r>
            <a:r>
              <a:rPr lang="en-US" sz="2000" dirty="0" err="1" smtClean="0"/>
              <a:t>potpunisti</a:t>
            </a:r>
            <a:r>
              <a:rPr lang="en-US" sz="2000" dirty="0" smtClean="0"/>
              <a:t> </a:t>
            </a:r>
            <a:r>
              <a:rPr lang="en-US" sz="2000" dirty="0" err="1" smtClean="0"/>
              <a:t>integriran</a:t>
            </a:r>
            <a:r>
              <a:rPr lang="en-US" sz="2000" dirty="0" smtClean="0"/>
              <a:t> u Web of Science </a:t>
            </a:r>
            <a:r>
              <a:rPr lang="en-US" sz="2000" dirty="0" err="1" smtClean="0"/>
              <a:t>platformu</a:t>
            </a:r>
            <a:endParaRPr lang="en-US" sz="2000" dirty="0" smtClean="0"/>
          </a:p>
          <a:p>
            <a:pPr eaLnBrk="1" hangingPunct="1"/>
            <a:r>
              <a:rPr lang="en-US" sz="2000" dirty="0" err="1" smtClean="0"/>
              <a:t>Korisnik</a:t>
            </a:r>
            <a:r>
              <a:rPr lang="en-US" sz="2000" dirty="0" smtClean="0"/>
              <a:t> je u </a:t>
            </a:r>
            <a:r>
              <a:rPr lang="en-US" sz="2000" dirty="0" err="1" smtClean="0"/>
              <a:t>mogucnosti</a:t>
            </a:r>
            <a:r>
              <a:rPr lang="en-US" sz="2000" dirty="0" smtClean="0"/>
              <a:t> </a:t>
            </a:r>
            <a:r>
              <a:rPr lang="en-US" sz="2000" dirty="0" err="1" smtClean="0"/>
              <a:t>spremiti</a:t>
            </a:r>
            <a:r>
              <a:rPr lang="en-US" sz="2000" dirty="0" smtClean="0"/>
              <a:t> do 50,000 </a:t>
            </a:r>
            <a:r>
              <a:rPr lang="en-US" sz="2000" dirty="0" err="1" smtClean="0"/>
              <a:t>referenci</a:t>
            </a:r>
            <a:r>
              <a:rPr lang="en-US" sz="2000" dirty="0" smtClean="0"/>
              <a:t> u </a:t>
            </a:r>
            <a:r>
              <a:rPr lang="en-US" sz="2000" dirty="0" err="1" smtClean="0"/>
              <a:t>svoju</a:t>
            </a:r>
            <a:r>
              <a:rPr lang="en-US" sz="2000" dirty="0" smtClean="0"/>
              <a:t> </a:t>
            </a:r>
            <a:r>
              <a:rPr lang="en-US" sz="2000" dirty="0" err="1" smtClean="0"/>
              <a:t>privatnu</a:t>
            </a:r>
            <a:r>
              <a:rPr lang="en-US" sz="2000" dirty="0" smtClean="0"/>
              <a:t> </a:t>
            </a:r>
            <a:r>
              <a:rPr lang="en-US" sz="2000" dirty="0" err="1" smtClean="0"/>
              <a:t>knjiznicu</a:t>
            </a:r>
            <a:endParaRPr lang="en-US" sz="2000" dirty="0" smtClean="0"/>
          </a:p>
          <a:p>
            <a:pPr eaLnBrk="1" hangingPunct="1"/>
            <a:r>
              <a:rPr lang="en-GB" sz="2000" dirty="0" err="1" smtClean="0"/>
              <a:t>Programu</a:t>
            </a:r>
            <a:r>
              <a:rPr lang="en-GB" sz="2000" dirty="0" smtClean="0"/>
              <a:t> </a:t>
            </a:r>
            <a:r>
              <a:rPr lang="en-GB" sz="2000" dirty="0" err="1" smtClean="0"/>
              <a:t>mozete</a:t>
            </a:r>
            <a:r>
              <a:rPr lang="en-GB" sz="2000" dirty="0" smtClean="0"/>
              <a:t> </a:t>
            </a:r>
            <a:r>
              <a:rPr lang="en-GB" sz="2000" dirty="0" err="1" smtClean="0"/>
              <a:t>pristupiti</a:t>
            </a:r>
            <a:r>
              <a:rPr lang="en-GB" sz="2000" dirty="0" smtClean="0"/>
              <a:t> s </a:t>
            </a:r>
            <a:r>
              <a:rPr lang="en-GB" sz="2000" dirty="0" err="1" smtClean="0"/>
              <a:t>bilo</a:t>
            </a:r>
            <a:r>
              <a:rPr lang="en-GB" sz="2000" dirty="0" smtClean="0"/>
              <a:t> </a:t>
            </a:r>
            <a:r>
              <a:rPr lang="en-GB" sz="2000" dirty="0" err="1" smtClean="0"/>
              <a:t>kojeg</a:t>
            </a:r>
            <a:r>
              <a:rPr lang="en-GB" sz="2000" dirty="0" smtClean="0"/>
              <a:t> </a:t>
            </a:r>
            <a:r>
              <a:rPr lang="en-GB" sz="2000" dirty="0" err="1" smtClean="0"/>
              <a:t>mobilnog</a:t>
            </a:r>
            <a:r>
              <a:rPr lang="en-GB" sz="2000" dirty="0" smtClean="0"/>
              <a:t> </a:t>
            </a:r>
            <a:r>
              <a:rPr lang="en-GB" sz="2000" dirty="0" err="1" smtClean="0"/>
              <a:t>uredjaja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Output Styles - </a:t>
            </a:r>
            <a:r>
              <a:rPr lang="en-US" sz="2000" dirty="0" err="1" smtClean="0"/>
              <a:t>Formatiranje</a:t>
            </a:r>
            <a:r>
              <a:rPr lang="en-US" sz="2000" dirty="0" smtClean="0"/>
              <a:t> </a:t>
            </a:r>
            <a:r>
              <a:rPr lang="en-US" sz="2000" dirty="0" err="1" smtClean="0"/>
              <a:t>referenci</a:t>
            </a:r>
            <a:r>
              <a:rPr lang="en-US" sz="2000" dirty="0" smtClean="0"/>
              <a:t> </a:t>
            </a:r>
            <a:r>
              <a:rPr lang="en-US" sz="2000" dirty="0" err="1" smtClean="0"/>
              <a:t>po</a:t>
            </a:r>
            <a:r>
              <a:rPr lang="en-US" sz="2000" dirty="0" smtClean="0"/>
              <a:t> </a:t>
            </a:r>
            <a:r>
              <a:rPr lang="en-US" sz="2000" dirty="0" err="1" smtClean="0"/>
              <a:t>stotinama</a:t>
            </a:r>
            <a:r>
              <a:rPr lang="en-US" sz="2000" dirty="0" smtClean="0"/>
              <a:t> </a:t>
            </a:r>
            <a:r>
              <a:rPr lang="en-US" sz="2000" dirty="0" err="1" smtClean="0"/>
              <a:t>bibliografijskijih</a:t>
            </a:r>
            <a:r>
              <a:rPr lang="en-US" sz="2000" dirty="0" smtClean="0"/>
              <a:t> </a:t>
            </a:r>
            <a:r>
              <a:rPr lang="en-US" sz="2000" dirty="0" err="1" smtClean="0"/>
              <a:t>stilova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Connection Files – </a:t>
            </a:r>
            <a:r>
              <a:rPr lang="en-US" sz="2000" dirty="0" err="1" smtClean="0"/>
              <a:t>Pretrazivanje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unos</a:t>
            </a:r>
            <a:r>
              <a:rPr lang="en-US" sz="2000" dirty="0" smtClean="0"/>
              <a:t> </a:t>
            </a:r>
            <a:r>
              <a:rPr lang="en-US" sz="2000" dirty="0" err="1" smtClean="0"/>
              <a:t>referenci</a:t>
            </a:r>
            <a:r>
              <a:rPr lang="en-US" sz="2000" dirty="0" smtClean="0"/>
              <a:t> </a:t>
            </a:r>
            <a:r>
              <a:rPr lang="en-US" sz="2000" dirty="0" err="1" smtClean="0"/>
              <a:t>iz</a:t>
            </a:r>
            <a:r>
              <a:rPr lang="en-US" sz="2000" dirty="0" smtClean="0"/>
              <a:t> </a:t>
            </a:r>
            <a:r>
              <a:rPr lang="en-US" sz="2000" dirty="0" err="1" smtClean="0"/>
              <a:t>stotina</a:t>
            </a:r>
            <a:r>
              <a:rPr lang="en-US" sz="2000" dirty="0" smtClean="0"/>
              <a:t> online </a:t>
            </a:r>
            <a:r>
              <a:rPr lang="en-US" sz="2000" dirty="0" err="1" smtClean="0"/>
              <a:t>baza</a:t>
            </a:r>
            <a:r>
              <a:rPr lang="en-US" sz="2000" dirty="0" smtClean="0"/>
              <a:t> </a:t>
            </a:r>
            <a:r>
              <a:rPr lang="en-US" sz="2000" dirty="0" err="1" smtClean="0"/>
              <a:t>podataka</a:t>
            </a:r>
            <a:r>
              <a:rPr lang="en-US" sz="2000" dirty="0" smtClean="0"/>
              <a:t> (ne </a:t>
            </a:r>
            <a:r>
              <a:rPr lang="en-US" sz="2000" dirty="0" err="1" smtClean="0"/>
              <a:t>samo</a:t>
            </a:r>
            <a:r>
              <a:rPr lang="en-US" sz="2000" dirty="0" smtClean="0"/>
              <a:t> Web of Science)</a:t>
            </a:r>
          </a:p>
          <a:p>
            <a:pPr eaLnBrk="1" hangingPunct="1"/>
            <a:r>
              <a:rPr lang="en-US" sz="2000" dirty="0" smtClean="0"/>
              <a:t>“Cite-While-You-Write” </a:t>
            </a:r>
            <a:r>
              <a:rPr lang="en-US" sz="2000" dirty="0" err="1" smtClean="0"/>
              <a:t>funkcija</a:t>
            </a:r>
            <a:r>
              <a:rPr lang="en-US" sz="2000" dirty="0" smtClean="0"/>
              <a:t> </a:t>
            </a:r>
            <a:r>
              <a:rPr lang="en-US" sz="2000" dirty="0" err="1" smtClean="0"/>
              <a:t>koja</a:t>
            </a:r>
            <a:r>
              <a:rPr lang="en-US" sz="2000" dirty="0" smtClean="0"/>
              <a:t> </a:t>
            </a:r>
            <a:r>
              <a:rPr lang="en-US" sz="2000" dirty="0" err="1" smtClean="0"/>
              <a:t>omogucava</a:t>
            </a:r>
            <a:r>
              <a:rPr lang="en-US" sz="2000" dirty="0" smtClean="0"/>
              <a:t> </a:t>
            </a:r>
            <a:r>
              <a:rPr lang="en-US" sz="2000" dirty="0" err="1" smtClean="0"/>
              <a:t>korisniku</a:t>
            </a:r>
            <a:r>
              <a:rPr lang="en-US" sz="2000" dirty="0" smtClean="0"/>
              <a:t> </a:t>
            </a:r>
            <a:r>
              <a:rPr lang="en-US" sz="2000" dirty="0" err="1" smtClean="0"/>
              <a:t>da</a:t>
            </a:r>
            <a:r>
              <a:rPr lang="en-US" sz="2000" dirty="0" smtClean="0"/>
              <a:t> </a:t>
            </a:r>
            <a:r>
              <a:rPr lang="en-US" sz="2000" dirty="0" err="1" smtClean="0"/>
              <a:t>brzo</a:t>
            </a:r>
            <a:r>
              <a:rPr lang="en-US" sz="2000" dirty="0" smtClean="0"/>
              <a:t> </a:t>
            </a:r>
            <a:r>
              <a:rPr lang="en-US" sz="2000" dirty="0" err="1" smtClean="0"/>
              <a:t>unese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formatira</a:t>
            </a:r>
            <a:r>
              <a:rPr lang="en-US" sz="2000" dirty="0" smtClean="0"/>
              <a:t> reference u word </a:t>
            </a:r>
            <a:r>
              <a:rPr lang="en-US" sz="2000" dirty="0" err="1" smtClean="0"/>
              <a:t>dokument</a:t>
            </a: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7575" y="506413"/>
            <a:ext cx="7369175" cy="560387"/>
          </a:xfrm>
        </p:spPr>
        <p:txBody>
          <a:bodyPr/>
          <a:lstStyle/>
          <a:p>
            <a:pPr eaLnBrk="1" hangingPunct="1"/>
            <a:r>
              <a:rPr lang="en-US" dirty="0" smtClean="0"/>
              <a:t>Researcher ID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124744"/>
            <a:ext cx="7369175" cy="4570412"/>
          </a:xfrm>
        </p:spPr>
        <p:txBody>
          <a:bodyPr/>
          <a:lstStyle/>
          <a:p>
            <a:pPr eaLnBrk="1" hangingPunct="1"/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www.researcherid.com</a:t>
            </a:r>
            <a:endParaRPr lang="en-US" dirty="0" smtClean="0"/>
          </a:p>
          <a:p>
            <a:pPr eaLnBrk="1" hangingPunct="1"/>
            <a:r>
              <a:rPr lang="en-US" dirty="0" smtClean="0"/>
              <a:t>Online </a:t>
            </a:r>
            <a:r>
              <a:rPr lang="en-US" dirty="0" err="1" smtClean="0"/>
              <a:t>registar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kreiranje</a:t>
            </a:r>
            <a:r>
              <a:rPr lang="en-US" dirty="0" smtClean="0"/>
              <a:t> </a:t>
            </a:r>
            <a:r>
              <a:rPr lang="en-US" dirty="0" err="1" smtClean="0"/>
              <a:t>unikatnog</a:t>
            </a:r>
            <a:r>
              <a:rPr lang="en-US" dirty="0" smtClean="0"/>
              <a:t> researcher ID </a:t>
            </a:r>
            <a:r>
              <a:rPr lang="en-US" dirty="0" err="1" smtClean="0"/>
              <a:t>broja</a:t>
            </a:r>
            <a:endParaRPr lang="en-US" dirty="0" smtClean="0"/>
          </a:p>
          <a:p>
            <a:pPr eaLnBrk="1" hangingPunct="1"/>
            <a:r>
              <a:rPr lang="en-US" dirty="0" smtClean="0"/>
              <a:t> </a:t>
            </a:r>
            <a:r>
              <a:rPr lang="en-US" dirty="0" err="1" smtClean="0"/>
              <a:t>Izgradite</a:t>
            </a:r>
            <a:r>
              <a:rPr lang="en-US" dirty="0" smtClean="0"/>
              <a:t> </a:t>
            </a:r>
            <a:r>
              <a:rPr lang="en-US" dirty="0" err="1" smtClean="0"/>
              <a:t>listu</a:t>
            </a:r>
            <a:r>
              <a:rPr lang="en-US" dirty="0" smtClean="0"/>
              <a:t> </a:t>
            </a:r>
            <a:r>
              <a:rPr lang="en-US" dirty="0" err="1" smtClean="0"/>
              <a:t>publikacija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identificirati</a:t>
            </a:r>
            <a:r>
              <a:rPr lang="en-US" dirty="0" smtClean="0"/>
              <a:t> Vas   </a:t>
            </a:r>
            <a:r>
              <a:rPr lang="en-US" dirty="0" err="1" smtClean="0"/>
              <a:t>znanstveni</a:t>
            </a:r>
            <a:r>
              <a:rPr lang="en-US" dirty="0" smtClean="0"/>
              <a:t> </a:t>
            </a:r>
            <a:r>
              <a:rPr lang="en-US" dirty="0" err="1" smtClean="0"/>
              <a:t>rad</a:t>
            </a:r>
            <a:endParaRPr lang="en-US" dirty="0" smtClean="0"/>
          </a:p>
          <a:p>
            <a:pPr eaLnBrk="1" hangingPunct="1"/>
            <a:r>
              <a:rPr lang="en-US" dirty="0" smtClean="0"/>
              <a:t> </a:t>
            </a:r>
            <a:r>
              <a:rPr lang="en-US" dirty="0" err="1" smtClean="0"/>
              <a:t>Napravite</a:t>
            </a:r>
            <a:r>
              <a:rPr lang="en-US" dirty="0" smtClean="0"/>
              <a:t> </a:t>
            </a:r>
            <a:r>
              <a:rPr lang="en-US" dirty="0" err="1" smtClean="0"/>
              <a:t>svoj</a:t>
            </a:r>
            <a:r>
              <a:rPr lang="en-US" dirty="0" smtClean="0"/>
              <a:t> </a:t>
            </a:r>
            <a:r>
              <a:rPr lang="en-US" dirty="0" err="1" smtClean="0"/>
              <a:t>profil</a:t>
            </a:r>
            <a:r>
              <a:rPr lang="en-US" dirty="0" smtClean="0"/>
              <a:t> </a:t>
            </a:r>
            <a:r>
              <a:rPr lang="en-US" dirty="0" err="1" smtClean="0"/>
              <a:t>javnim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privatnim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Javni</a:t>
            </a:r>
            <a:r>
              <a:rPr lang="en-US" dirty="0" smtClean="0"/>
              <a:t> </a:t>
            </a:r>
            <a:r>
              <a:rPr lang="en-US" dirty="0" err="1" smtClean="0"/>
              <a:t>profil</a:t>
            </a:r>
            <a:r>
              <a:rPr lang="en-US" dirty="0" smtClean="0"/>
              <a:t> </a:t>
            </a:r>
            <a:r>
              <a:rPr lang="en-US" dirty="0" err="1" smtClean="0"/>
              <a:t>moze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 smtClean="0"/>
              <a:t>vidljiv</a:t>
            </a:r>
            <a:r>
              <a:rPr lang="en-US" dirty="0" smtClean="0"/>
              <a:t> </a:t>
            </a:r>
            <a:r>
              <a:rPr lang="en-US" dirty="0" err="1" smtClean="0"/>
              <a:t>svim</a:t>
            </a:r>
            <a:r>
              <a:rPr lang="en-US" dirty="0" smtClean="0"/>
              <a:t> </a:t>
            </a:r>
            <a:r>
              <a:rPr lang="en-US" dirty="0" err="1" smtClean="0"/>
              <a:t>znanstvenicima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korisnicima</a:t>
            </a:r>
            <a:r>
              <a:rPr lang="en-US" dirty="0" smtClean="0"/>
              <a:t> </a:t>
            </a:r>
            <a:r>
              <a:rPr lang="en-US" dirty="0" err="1" smtClean="0"/>
              <a:t>platforme</a:t>
            </a:r>
            <a:endParaRPr lang="en-US" dirty="0" smtClean="0"/>
          </a:p>
          <a:p>
            <a:pPr eaLnBrk="1" hangingPunct="1"/>
            <a:r>
              <a:rPr lang="en-US" dirty="0" smtClean="0"/>
              <a:t> </a:t>
            </a:r>
            <a:r>
              <a:rPr lang="en-US" dirty="0" err="1" smtClean="0"/>
              <a:t>Generirajte</a:t>
            </a:r>
            <a:r>
              <a:rPr lang="en-US" dirty="0" smtClean="0"/>
              <a:t> citation metrics:</a:t>
            </a:r>
          </a:p>
          <a:p>
            <a:pPr lvl="2" eaLnBrk="1" hangingPunct="1"/>
            <a:r>
              <a:rPr lang="en-US" sz="1600" dirty="0" smtClean="0"/>
              <a:t>H-index</a:t>
            </a:r>
          </a:p>
          <a:p>
            <a:pPr lvl="2" eaLnBrk="1" hangingPunct="1"/>
            <a:r>
              <a:rPr lang="en-US" sz="1600" dirty="0" smtClean="0"/>
              <a:t>Citation distribution per year</a:t>
            </a:r>
          </a:p>
          <a:p>
            <a:pPr lvl="2" eaLnBrk="1" hangingPunct="1"/>
            <a:r>
              <a:rPr lang="en-US" sz="1600" dirty="0" smtClean="0"/>
              <a:t>Total Times Cited count</a:t>
            </a:r>
          </a:p>
          <a:p>
            <a:pPr lvl="2" eaLnBrk="1" hangingPunct="1"/>
            <a:r>
              <a:rPr lang="en-US" sz="1600" dirty="0" smtClean="0"/>
              <a:t>Average Times Cited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 smtClean="0"/>
              <a:t>Cilj</a:t>
            </a:r>
            <a:r>
              <a:rPr lang="en-GB" sz="4000" dirty="0" smtClean="0"/>
              <a:t> </a:t>
            </a:r>
            <a:r>
              <a:rPr lang="en-GB" sz="4000" dirty="0" err="1" smtClean="0"/>
              <a:t>prezentacije</a:t>
            </a:r>
            <a:r>
              <a:rPr lang="en-GB" sz="4000" dirty="0" smtClean="0"/>
              <a:t> 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err="1" smtClean="0"/>
              <a:t>Kako</a:t>
            </a:r>
            <a:r>
              <a:rPr lang="en-GB" sz="2800" dirty="0" smtClean="0"/>
              <a:t> </a:t>
            </a:r>
            <a:r>
              <a:rPr lang="en-GB" sz="2800" dirty="0" err="1" smtClean="0"/>
              <a:t>iskoristiti</a:t>
            </a:r>
            <a:r>
              <a:rPr lang="en-GB" sz="2800" dirty="0" smtClean="0"/>
              <a:t> </a:t>
            </a:r>
            <a:r>
              <a:rPr lang="en-GB" sz="2800" dirty="0" err="1" smtClean="0"/>
              <a:t>najnovije</a:t>
            </a:r>
            <a:r>
              <a:rPr lang="en-GB" sz="2800" dirty="0" smtClean="0"/>
              <a:t>, </a:t>
            </a:r>
            <a:r>
              <a:rPr lang="en-GB" sz="2800" dirty="0" err="1" smtClean="0"/>
              <a:t>azurirane</a:t>
            </a:r>
            <a:r>
              <a:rPr lang="en-GB" sz="2800" dirty="0" smtClean="0"/>
              <a:t> </a:t>
            </a:r>
            <a:r>
              <a:rPr lang="en-GB" sz="2800" dirty="0" err="1" smtClean="0"/>
              <a:t>funkcije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mogucnosti</a:t>
            </a:r>
            <a:r>
              <a:rPr lang="en-GB" sz="2800" dirty="0" smtClean="0"/>
              <a:t> Web of Science </a:t>
            </a:r>
            <a:r>
              <a:rPr lang="en-GB" sz="2800" dirty="0" err="1" smtClean="0"/>
              <a:t>platforme</a:t>
            </a:r>
            <a:r>
              <a:rPr lang="en-GB" sz="2800" dirty="0" smtClean="0"/>
              <a:t> u </a:t>
            </a:r>
            <a:r>
              <a:rPr lang="en-GB" sz="2800" dirty="0" err="1" smtClean="0"/>
              <a:t>radu</a:t>
            </a:r>
            <a:r>
              <a:rPr lang="en-GB" sz="2800" dirty="0" smtClean="0"/>
              <a:t> </a:t>
            </a:r>
            <a:r>
              <a:rPr lang="en-GB" sz="2800" dirty="0" err="1" smtClean="0"/>
              <a:t>jednog</a:t>
            </a:r>
            <a:r>
              <a:rPr lang="en-GB" sz="2800" dirty="0" smtClean="0"/>
              <a:t> </a:t>
            </a:r>
            <a:r>
              <a:rPr lang="en-GB" sz="2800" dirty="0" err="1" smtClean="0"/>
              <a:t>znanstvenika</a:t>
            </a:r>
            <a:endParaRPr lang="en-GB" sz="2800" dirty="0" smtClean="0"/>
          </a:p>
          <a:p>
            <a:r>
              <a:rPr lang="en-GB" sz="2800" dirty="0" err="1" smtClean="0"/>
              <a:t>Kako</a:t>
            </a:r>
            <a:r>
              <a:rPr lang="en-GB" sz="2800" dirty="0" smtClean="0"/>
              <a:t> </a:t>
            </a:r>
            <a:r>
              <a:rPr lang="en-GB" sz="2800" dirty="0" err="1" smtClean="0"/>
              <a:t>unaprijediti</a:t>
            </a:r>
            <a:r>
              <a:rPr lang="en-GB" sz="2800" dirty="0" smtClean="0"/>
              <a:t> “citation footprint” </a:t>
            </a:r>
            <a:r>
              <a:rPr lang="en-GB" sz="2800" dirty="0" err="1" smtClean="0"/>
              <a:t>znanstvenika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i="1" dirty="0" err="1" smtClean="0">
                <a:latin typeface="Georgia" pitchFamily="18" charset="0"/>
              </a:rPr>
              <a:t>Kako</a:t>
            </a:r>
            <a:r>
              <a:rPr lang="en-US" sz="2800" i="1" dirty="0" smtClean="0">
                <a:latin typeface="Georgia" pitchFamily="18" charset="0"/>
              </a:rPr>
              <a:t> </a:t>
            </a:r>
            <a:r>
              <a:rPr lang="en-US" sz="2800" i="1" dirty="0" err="1" smtClean="0">
                <a:latin typeface="Georgia" pitchFamily="18" charset="0"/>
              </a:rPr>
              <a:t>odabrati</a:t>
            </a:r>
            <a:r>
              <a:rPr lang="en-US" sz="2800" i="1" dirty="0" smtClean="0">
                <a:latin typeface="Georgia" pitchFamily="18" charset="0"/>
              </a:rPr>
              <a:t> </a:t>
            </a:r>
            <a:r>
              <a:rPr lang="en-US" sz="2800" b="1" i="1" dirty="0" smtClean="0">
                <a:solidFill>
                  <a:schemeClr val="tx2"/>
                </a:solidFill>
                <a:latin typeface="Georgia" pitchFamily="18" charset="0"/>
              </a:rPr>
              <a:t>GDJE</a:t>
            </a: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en-US" sz="2800" i="1" dirty="0" err="1" smtClean="0">
                <a:latin typeface="Georgia" pitchFamily="18" charset="0"/>
              </a:rPr>
              <a:t>objaviti</a:t>
            </a:r>
            <a:r>
              <a:rPr lang="en-US" sz="2800" i="1" dirty="0" smtClean="0">
                <a:latin typeface="Georgia" pitchFamily="18" charset="0"/>
              </a:rPr>
              <a:t> </a:t>
            </a:r>
            <a:r>
              <a:rPr lang="en-US" sz="2800" i="1" dirty="0" err="1" smtClean="0">
                <a:latin typeface="Georgia" pitchFamily="18" charset="0"/>
              </a:rPr>
              <a:t>rad</a:t>
            </a:r>
            <a:r>
              <a:rPr lang="en-US" sz="2800" i="1" dirty="0" smtClean="0">
                <a:latin typeface="Georgia" pitchFamily="18" charset="0"/>
              </a:rPr>
              <a:t>?</a:t>
            </a:r>
            <a:endParaRPr lang="ru-RU" sz="2800" i="1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5506" y="3048000"/>
            <a:ext cx="4999893" cy="1752600"/>
          </a:xfrm>
        </p:spPr>
        <p:txBody>
          <a:bodyPr/>
          <a:lstStyle/>
          <a:p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III. Journal and highly cited data – </a:t>
            </a:r>
            <a:br>
              <a:rPr lang="en-US" sz="2800" dirty="0" smtClean="0"/>
            </a:br>
            <a:r>
              <a:rPr lang="en-US" sz="2800" dirty="0" smtClean="0"/>
              <a:t>The JOURNAL CITATION REPORTS</a:t>
            </a:r>
            <a:endParaRPr lang="nl-BE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1" y="506413"/>
            <a:ext cx="7753350" cy="560387"/>
          </a:xfrm>
        </p:spPr>
        <p:txBody>
          <a:bodyPr/>
          <a:lstStyle/>
          <a:p>
            <a:r>
              <a:rPr lang="en-GB" dirty="0" smtClean="0">
                <a:latin typeface="Knowledge Bold" pitchFamily="34" charset="0"/>
              </a:rPr>
              <a:t>The Journal Citation Reports (JCR)</a:t>
            </a:r>
            <a:endParaRPr lang="en-GB" dirty="0">
              <a:latin typeface="Knowledge Bold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457200" y="1447800"/>
            <a:ext cx="8229600" cy="449911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FF9100"/>
              </a:buClr>
              <a:buNone/>
            </a:pPr>
            <a:r>
              <a:rPr lang="en-CA" dirty="0" smtClean="0"/>
              <a:t>JCR je </a:t>
            </a:r>
            <a:r>
              <a:rPr lang="en-CA" dirty="0" err="1" smtClean="0"/>
              <a:t>najpovjerljivi</a:t>
            </a:r>
            <a:r>
              <a:rPr lang="en-CA" dirty="0" smtClean="0"/>
              <a:t> </a:t>
            </a:r>
            <a:r>
              <a:rPr lang="en-CA" dirty="0" err="1" smtClean="0"/>
              <a:t>izvor</a:t>
            </a:r>
            <a:r>
              <a:rPr lang="en-CA" dirty="0" smtClean="0"/>
              <a:t> </a:t>
            </a:r>
            <a:r>
              <a:rPr lang="en-CA" dirty="0" err="1" smtClean="0"/>
              <a:t>informacija</a:t>
            </a:r>
            <a:r>
              <a:rPr lang="en-CA" dirty="0" smtClean="0"/>
              <a:t> </a:t>
            </a:r>
            <a:r>
              <a:rPr lang="en-CA" dirty="0" err="1" smtClean="0"/>
              <a:t>vezan</a:t>
            </a:r>
            <a:r>
              <a:rPr lang="en-CA" dirty="0" smtClean="0"/>
              <a:t> </a:t>
            </a:r>
            <a:r>
              <a:rPr lang="en-CA" dirty="0" err="1" smtClean="0"/>
              <a:t>uz</a:t>
            </a:r>
            <a:r>
              <a:rPr lang="en-CA" dirty="0" smtClean="0"/>
              <a:t> </a:t>
            </a:r>
            <a:r>
              <a:rPr lang="en-CA" dirty="0" err="1" smtClean="0"/>
              <a:t>metrike</a:t>
            </a:r>
            <a:r>
              <a:rPr lang="en-CA" dirty="0" smtClean="0"/>
              <a:t> </a:t>
            </a:r>
            <a:r>
              <a:rPr lang="en-CA" dirty="0" err="1" smtClean="0"/>
              <a:t>casopisa</a:t>
            </a:r>
            <a:r>
              <a:rPr lang="en-CA" dirty="0" smtClean="0"/>
              <a:t> </a:t>
            </a:r>
            <a:r>
              <a:rPr lang="en-CA" dirty="0" err="1" smtClean="0"/>
              <a:t>te</a:t>
            </a:r>
            <a:r>
              <a:rPr lang="en-CA" dirty="0" smtClean="0"/>
              <a:t> </a:t>
            </a:r>
            <a:r>
              <a:rPr lang="en-CA" dirty="0" err="1" smtClean="0"/>
              <a:t>ga</a:t>
            </a:r>
            <a:r>
              <a:rPr lang="en-CA" dirty="0" smtClean="0"/>
              <a:t> </a:t>
            </a:r>
            <a:r>
              <a:rPr lang="en-CA" dirty="0" err="1" smtClean="0"/>
              <a:t>koriste</a:t>
            </a:r>
            <a:r>
              <a:rPr lang="en-CA" dirty="0" smtClean="0"/>
              <a:t> </a:t>
            </a:r>
            <a:r>
              <a:rPr lang="en-CA" dirty="0" err="1" smtClean="0"/>
              <a:t>svi</a:t>
            </a:r>
            <a:r>
              <a:rPr lang="en-CA" dirty="0" smtClean="0"/>
              <a:t> </a:t>
            </a:r>
            <a:r>
              <a:rPr lang="en-CA" dirty="0" err="1" smtClean="0"/>
              <a:t>veci</a:t>
            </a:r>
            <a:r>
              <a:rPr lang="en-CA" dirty="0" smtClean="0"/>
              <a:t> </a:t>
            </a:r>
            <a:r>
              <a:rPr lang="en-CA" dirty="0" err="1" smtClean="0"/>
              <a:t>izdavaci</a:t>
            </a:r>
            <a:r>
              <a:rPr lang="en-CA" dirty="0" smtClean="0"/>
              <a:t>, </a:t>
            </a:r>
            <a:r>
              <a:rPr lang="en-CA" dirty="0" err="1" smtClean="0"/>
              <a:t>znanstvene</a:t>
            </a:r>
            <a:r>
              <a:rPr lang="en-CA" dirty="0" smtClean="0"/>
              <a:t> </a:t>
            </a:r>
            <a:r>
              <a:rPr lang="en-CA" dirty="0" err="1" smtClean="0"/>
              <a:t>istrazivacke</a:t>
            </a:r>
            <a:r>
              <a:rPr lang="en-CA" dirty="0" smtClean="0"/>
              <a:t> </a:t>
            </a:r>
            <a:r>
              <a:rPr lang="en-CA" dirty="0" err="1" smtClean="0"/>
              <a:t>institucije</a:t>
            </a:r>
            <a:r>
              <a:rPr lang="en-CA" dirty="0" smtClean="0"/>
              <a:t> </a:t>
            </a:r>
            <a:r>
              <a:rPr lang="en-CA" dirty="0" err="1" smtClean="0"/>
              <a:t>i</a:t>
            </a:r>
            <a:r>
              <a:rPr lang="en-CA" dirty="0" smtClean="0"/>
              <a:t> </a:t>
            </a:r>
            <a:r>
              <a:rPr lang="en-CA" dirty="0" err="1" smtClean="0"/>
              <a:t>organizacije</a:t>
            </a:r>
            <a:r>
              <a:rPr lang="en-CA" dirty="0" smtClean="0"/>
              <a:t> </a:t>
            </a:r>
            <a:r>
              <a:rPr lang="en-CA" dirty="0" err="1" smtClean="0"/>
              <a:t>za</a:t>
            </a:r>
            <a:r>
              <a:rPr lang="en-CA" dirty="0" smtClean="0"/>
              <a:t> </a:t>
            </a:r>
            <a:r>
              <a:rPr lang="en-CA" dirty="0" err="1" smtClean="0"/>
              <a:t>financiranje</a:t>
            </a:r>
            <a:r>
              <a:rPr lang="en-CA" dirty="0" smtClean="0"/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FF9100"/>
              </a:buClr>
              <a:buNone/>
            </a:pPr>
            <a:r>
              <a:rPr lang="en-CA" dirty="0" smtClean="0"/>
              <a:t>JCR se </a:t>
            </a:r>
            <a:r>
              <a:rPr lang="en-CA" dirty="0" err="1" smtClean="0"/>
              <a:t>koristi</a:t>
            </a:r>
            <a:r>
              <a:rPr lang="en-CA" dirty="0" smtClean="0"/>
              <a:t> </a:t>
            </a:r>
            <a:r>
              <a:rPr lang="en-CA" dirty="0" err="1" smtClean="0"/>
              <a:t>za</a:t>
            </a:r>
            <a:r>
              <a:rPr lang="en-CA" dirty="0" smtClean="0"/>
              <a:t>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FF9100"/>
              </a:buClr>
            </a:pPr>
            <a:r>
              <a:rPr lang="en-CA" dirty="0" err="1" smtClean="0"/>
              <a:t>Analizu</a:t>
            </a:r>
            <a:r>
              <a:rPr lang="en-CA" dirty="0" smtClean="0"/>
              <a:t> </a:t>
            </a:r>
            <a:r>
              <a:rPr lang="en-CA" dirty="0" err="1" smtClean="0"/>
              <a:t>i</a:t>
            </a:r>
            <a:r>
              <a:rPr lang="en-CA" dirty="0" smtClean="0"/>
              <a:t> </a:t>
            </a:r>
            <a:r>
              <a:rPr lang="en-CA" dirty="0" err="1" smtClean="0"/>
              <a:t>usporedbu</a:t>
            </a:r>
            <a:r>
              <a:rPr lang="en-CA" dirty="0" smtClean="0"/>
              <a:t> </a:t>
            </a:r>
            <a:r>
              <a:rPr lang="en-CA" dirty="0" err="1" smtClean="0"/>
              <a:t>casopisa</a:t>
            </a:r>
            <a:endParaRPr lang="en-CA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FF9100"/>
              </a:buClr>
            </a:pPr>
            <a:r>
              <a:rPr lang="en-CA" dirty="0" err="1" smtClean="0"/>
              <a:t>Unapredjivanje</a:t>
            </a:r>
            <a:r>
              <a:rPr lang="en-CA" dirty="0" smtClean="0"/>
              <a:t> </a:t>
            </a:r>
            <a:r>
              <a:rPr lang="en-CA" dirty="0" err="1" smtClean="0"/>
              <a:t>kolekcija</a:t>
            </a:r>
            <a:r>
              <a:rPr lang="en-CA" dirty="0" smtClean="0"/>
              <a:t> u </a:t>
            </a:r>
            <a:r>
              <a:rPr lang="en-CA" dirty="0" err="1" smtClean="0"/>
              <a:t>knjiznici</a:t>
            </a:r>
            <a:endParaRPr lang="en-CA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FF9100"/>
              </a:buClr>
            </a:pPr>
            <a:r>
              <a:rPr lang="en-CA" dirty="0" err="1" smtClean="0"/>
              <a:t>Odlucivanje</a:t>
            </a:r>
            <a:r>
              <a:rPr lang="en-CA" dirty="0" smtClean="0"/>
              <a:t> </a:t>
            </a:r>
            <a:r>
              <a:rPr lang="en-CA" dirty="0" err="1" smtClean="0"/>
              <a:t>gdje</a:t>
            </a:r>
            <a:r>
              <a:rPr lang="en-CA" dirty="0" smtClean="0"/>
              <a:t> </a:t>
            </a:r>
            <a:r>
              <a:rPr lang="en-CA" dirty="0" err="1" smtClean="0"/>
              <a:t>predati</a:t>
            </a:r>
            <a:r>
              <a:rPr lang="en-CA" dirty="0" smtClean="0"/>
              <a:t> Manuscript </a:t>
            </a:r>
            <a:r>
              <a:rPr lang="en-CA" dirty="0" err="1" smtClean="0"/>
              <a:t>rada</a:t>
            </a:r>
            <a:endParaRPr lang="en-CA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6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Svijetski</a:t>
            </a:r>
            <a:r>
              <a:rPr lang="en-US" dirty="0" smtClean="0"/>
              <a:t> </a:t>
            </a:r>
            <a:r>
              <a:rPr lang="en-US" dirty="0" err="1" smtClean="0"/>
              <a:t>poznati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Journal Impact Factor</a:t>
            </a:r>
            <a:endParaRPr lang="ru-RU" b="1" dirty="0">
              <a:solidFill>
                <a:schemeClr val="tx2"/>
              </a:solidFill>
            </a:endParaRPr>
          </a:p>
        </p:txBody>
      </p:sp>
      <p:grpSp>
        <p:nvGrpSpPr>
          <p:cNvPr id="2" name="Group 59"/>
          <p:cNvGrpSpPr/>
          <p:nvPr/>
        </p:nvGrpSpPr>
        <p:grpSpPr>
          <a:xfrm>
            <a:off x="1071636" y="4150425"/>
            <a:ext cx="1152128" cy="1629438"/>
            <a:chOff x="1243679" y="3167714"/>
            <a:chExt cx="1152128" cy="1629438"/>
          </a:xfrm>
        </p:grpSpPr>
        <p:sp>
          <p:nvSpPr>
            <p:cNvPr id="5" name="Rectangle 4"/>
            <p:cNvSpPr/>
            <p:nvPr/>
          </p:nvSpPr>
          <p:spPr>
            <a:xfrm>
              <a:off x="1243679" y="3167714"/>
              <a:ext cx="1152128" cy="1629438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72157" y="3690046"/>
              <a:ext cx="10725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4B4B4B"/>
                  </a:solidFill>
                </a:rPr>
                <a:t>20</a:t>
              </a:r>
              <a:r>
                <a:rPr lang="en-US" sz="3200" b="1" dirty="0" smtClean="0">
                  <a:solidFill>
                    <a:srgbClr val="4B4B4B"/>
                  </a:solidFill>
                </a:rPr>
                <a:t>11</a:t>
              </a:r>
              <a:endParaRPr lang="ru-RU" sz="3200" b="1" dirty="0">
                <a:solidFill>
                  <a:srgbClr val="4B4B4B"/>
                </a:solidFill>
              </a:endParaRPr>
            </a:p>
          </p:txBody>
        </p:sp>
      </p:grpSp>
      <p:grpSp>
        <p:nvGrpSpPr>
          <p:cNvPr id="3" name="Group 60"/>
          <p:cNvGrpSpPr/>
          <p:nvPr/>
        </p:nvGrpSpPr>
        <p:grpSpPr>
          <a:xfrm>
            <a:off x="3995937" y="4150425"/>
            <a:ext cx="1152128" cy="1629438"/>
            <a:chOff x="1243679" y="3167714"/>
            <a:chExt cx="1152128" cy="1629438"/>
          </a:xfrm>
        </p:grpSpPr>
        <p:sp>
          <p:nvSpPr>
            <p:cNvPr id="62" name="Rectangle 61"/>
            <p:cNvSpPr/>
            <p:nvPr/>
          </p:nvSpPr>
          <p:spPr>
            <a:xfrm>
              <a:off x="1243679" y="3167714"/>
              <a:ext cx="1152128" cy="1629438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272157" y="3690046"/>
              <a:ext cx="1095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4B4B4B"/>
                  </a:solidFill>
                </a:rPr>
                <a:t>201</a:t>
              </a:r>
              <a:r>
                <a:rPr lang="en-US" sz="3200" b="1" dirty="0" smtClean="0">
                  <a:solidFill>
                    <a:srgbClr val="4B4B4B"/>
                  </a:solidFill>
                </a:rPr>
                <a:t>2</a:t>
              </a:r>
              <a:endParaRPr lang="ru-RU" sz="3200" b="1" dirty="0">
                <a:solidFill>
                  <a:srgbClr val="4B4B4B"/>
                </a:solidFill>
              </a:endParaRPr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6920237" y="4150425"/>
            <a:ext cx="1152128" cy="1629438"/>
            <a:chOff x="6920237" y="2817242"/>
            <a:chExt cx="1152128" cy="1629438"/>
          </a:xfrm>
        </p:grpSpPr>
        <p:sp>
          <p:nvSpPr>
            <p:cNvPr id="65" name="Rectangle 64"/>
            <p:cNvSpPr/>
            <p:nvPr/>
          </p:nvSpPr>
          <p:spPr>
            <a:xfrm>
              <a:off x="6920237" y="2817242"/>
              <a:ext cx="1152128" cy="1629438"/>
            </a:xfrm>
            <a:prstGeom prst="rect">
              <a:avLst/>
            </a:prstGeom>
            <a:ln w="3175">
              <a:solidFill>
                <a:srgbClr val="FF8000"/>
              </a:solidFill>
            </a:ln>
            <a:effectLst>
              <a:outerShdw blurRad="40000" dist="23000" dir="5400000" rotWithShape="0">
                <a:srgbClr val="FF8000">
                  <a:alpha val="3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948715" y="3339574"/>
              <a:ext cx="1095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FF8000"/>
                  </a:solidFill>
                </a:rPr>
                <a:t>201</a:t>
              </a:r>
              <a:r>
                <a:rPr lang="en-US" sz="3200" b="1" dirty="0" smtClean="0">
                  <a:solidFill>
                    <a:srgbClr val="FF8000"/>
                  </a:solidFill>
                </a:rPr>
                <a:t>3</a:t>
              </a:r>
              <a:endParaRPr lang="ru-RU" sz="3200" b="1" dirty="0">
                <a:solidFill>
                  <a:srgbClr val="FF8000"/>
                </a:solidFill>
              </a:endParaRPr>
            </a:p>
          </p:txBody>
        </p:sp>
      </p:grpSp>
      <p:sp>
        <p:nvSpPr>
          <p:cNvPr id="68" name="Arc 67"/>
          <p:cNvSpPr/>
          <p:nvPr/>
        </p:nvSpPr>
        <p:spPr>
          <a:xfrm>
            <a:off x="1663653" y="3033991"/>
            <a:ext cx="5832648" cy="2304256"/>
          </a:xfrm>
          <a:prstGeom prst="arc">
            <a:avLst>
              <a:gd name="adj1" fmla="val 10947250"/>
              <a:gd name="adj2" fmla="val 21438061"/>
            </a:avLst>
          </a:prstGeom>
          <a:ln w="38100">
            <a:solidFill>
              <a:srgbClr val="FF8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Arc 66"/>
          <p:cNvSpPr/>
          <p:nvPr/>
        </p:nvSpPr>
        <p:spPr>
          <a:xfrm>
            <a:off x="4471965" y="3596992"/>
            <a:ext cx="3168352" cy="1584176"/>
          </a:xfrm>
          <a:prstGeom prst="arc">
            <a:avLst>
              <a:gd name="adj1" fmla="val 11453902"/>
              <a:gd name="adj2" fmla="val 20792998"/>
            </a:avLst>
          </a:prstGeom>
          <a:ln w="38100">
            <a:solidFill>
              <a:srgbClr val="FF8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/>
          <p:cNvSpPr txBox="1"/>
          <p:nvPr/>
        </p:nvSpPr>
        <p:spPr>
          <a:xfrm>
            <a:off x="1259632" y="1747415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IF</a:t>
            </a:r>
            <a:r>
              <a:rPr lang="ru-RU" sz="2400" baseline="-25000" dirty="0" smtClean="0">
                <a:latin typeface="+mn-lt"/>
              </a:rPr>
              <a:t>201</a:t>
            </a:r>
            <a:r>
              <a:rPr lang="en-US" sz="2400" baseline="-25000" dirty="0" smtClean="0">
                <a:latin typeface="+mn-lt"/>
              </a:rPr>
              <a:t>3</a:t>
            </a:r>
            <a:r>
              <a:rPr lang="ru-RU" sz="2400" dirty="0" smtClean="0">
                <a:latin typeface="+mn-lt"/>
              </a:rPr>
              <a:t> =</a:t>
            </a:r>
            <a:endParaRPr lang="ru-RU" sz="2400" dirty="0">
              <a:latin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700878" y="1459383"/>
            <a:ext cx="2837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8000"/>
                </a:solidFill>
                <a:latin typeface="+mn-lt"/>
              </a:rPr>
              <a:t>times cited in</a:t>
            </a:r>
            <a:r>
              <a:rPr lang="ru-RU" sz="2400" dirty="0" smtClean="0">
                <a:solidFill>
                  <a:srgbClr val="FF8000"/>
                </a:solidFill>
                <a:latin typeface="+mn-lt"/>
              </a:rPr>
              <a:t> 201</a:t>
            </a:r>
            <a:r>
              <a:rPr lang="en-US" sz="2400" dirty="0" smtClean="0">
                <a:solidFill>
                  <a:srgbClr val="FF8000"/>
                </a:solidFill>
                <a:latin typeface="+mn-lt"/>
              </a:rPr>
              <a:t>3</a:t>
            </a:r>
            <a:r>
              <a:rPr lang="ru-RU" sz="2400" dirty="0" smtClean="0">
                <a:solidFill>
                  <a:srgbClr val="FF8000"/>
                </a:solidFill>
                <a:latin typeface="+mn-lt"/>
              </a:rPr>
              <a:t> </a:t>
            </a:r>
            <a:endParaRPr lang="ru-RU" sz="2400" dirty="0">
              <a:solidFill>
                <a:srgbClr val="FF8000"/>
              </a:solidFill>
              <a:latin typeface="+mn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657520" y="2035447"/>
            <a:ext cx="4924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total publications in</a:t>
            </a:r>
            <a:r>
              <a:rPr lang="ru-RU" sz="2400" dirty="0" smtClean="0">
                <a:latin typeface="+mn-lt"/>
              </a:rPr>
              <a:t> 20</a:t>
            </a:r>
            <a:r>
              <a:rPr lang="en-US" sz="2400" dirty="0" smtClean="0">
                <a:latin typeface="+mn-lt"/>
              </a:rPr>
              <a:t>11</a:t>
            </a:r>
            <a:r>
              <a:rPr lang="ru-RU" sz="24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and</a:t>
            </a:r>
            <a:r>
              <a:rPr lang="ru-RU" sz="2400" dirty="0" smtClean="0">
                <a:latin typeface="+mn-lt"/>
              </a:rPr>
              <a:t> 201</a:t>
            </a:r>
            <a:r>
              <a:rPr lang="en-US" sz="2400" dirty="0" smtClean="0">
                <a:latin typeface="+mn-lt"/>
              </a:rPr>
              <a:t>2</a:t>
            </a:r>
            <a:endParaRPr lang="ru-RU" sz="2400" dirty="0">
              <a:latin typeface="+mn-lt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2570942" y="1978248"/>
            <a:ext cx="5097497" cy="148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7827963" cy="987425"/>
          </a:xfrm>
        </p:spPr>
        <p:txBody>
          <a:bodyPr/>
          <a:lstStyle/>
          <a:p>
            <a:r>
              <a:rPr lang="de-DE" dirty="0" smtClean="0">
                <a:latin typeface="Knowledge Bold" pitchFamily="34" charset="0"/>
              </a:rPr>
              <a:t>VRIJEDNOST JOURNAL CITATION REPORTS :</a:t>
            </a:r>
            <a:r>
              <a:rPr lang="en-GB" dirty="0" smtClean="0">
                <a:latin typeface="Knowledge Bold" pitchFamily="34" charset="0"/>
              </a:rPr>
              <a:t/>
            </a:r>
            <a:br>
              <a:rPr lang="en-GB" dirty="0" smtClean="0">
                <a:latin typeface="Knowledge Bold" pitchFamily="34" charset="0"/>
              </a:rPr>
            </a:br>
            <a:r>
              <a:rPr lang="en-GB" dirty="0" err="1" smtClean="0">
                <a:latin typeface="Knowledge Bold" pitchFamily="34" charset="0"/>
              </a:rPr>
              <a:t>Detaljna</a:t>
            </a:r>
            <a:r>
              <a:rPr lang="en-GB" dirty="0" smtClean="0">
                <a:latin typeface="Knowledge Bold" pitchFamily="34" charset="0"/>
              </a:rPr>
              <a:t> </a:t>
            </a:r>
            <a:r>
              <a:rPr lang="en-GB" dirty="0" err="1" smtClean="0">
                <a:latin typeface="Knowledge Bold" pitchFamily="34" charset="0"/>
              </a:rPr>
              <a:t>analiza</a:t>
            </a:r>
            <a:r>
              <a:rPr lang="en-GB" dirty="0" smtClean="0">
                <a:latin typeface="Knowledge Bold" pitchFamily="34" charset="0"/>
              </a:rPr>
              <a:t> </a:t>
            </a:r>
            <a:r>
              <a:rPr lang="en-GB" dirty="0" err="1" smtClean="0">
                <a:latin typeface="Knowledge Bold" pitchFamily="34" charset="0"/>
              </a:rPr>
              <a:t>casopisa</a:t>
            </a:r>
            <a:endParaRPr lang="el-GR" dirty="0" smtClean="0">
              <a:latin typeface="Knowledge Bold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6938" y="1457325"/>
            <a:ext cx="5468937" cy="5157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1514475"/>
            <a:ext cx="3506788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82880" bIns="0"/>
          <a:lstStyle/>
          <a:p>
            <a:pPr lvl="1">
              <a:spcBef>
                <a:spcPts val="0"/>
              </a:spcBef>
              <a:spcAft>
                <a:spcPts val="1200"/>
              </a:spcAft>
              <a:buClr>
                <a:srgbClr val="FF9100"/>
              </a:buClr>
              <a:buFont typeface="Arial" pitchFamily="34" charset="0"/>
              <a:buChar char="•"/>
            </a:pPr>
            <a:r>
              <a:rPr lang="en-CA" dirty="0" smtClean="0"/>
              <a:t>  S </a:t>
            </a:r>
            <a:r>
              <a:rPr lang="en-CA" dirty="0" err="1" smtClean="0"/>
              <a:t>lakocom</a:t>
            </a:r>
            <a:r>
              <a:rPr lang="en-CA" dirty="0" smtClean="0"/>
              <a:t> </a:t>
            </a:r>
            <a:r>
              <a:rPr lang="en-CA" dirty="0" err="1" smtClean="0"/>
              <a:t>analizirajte</a:t>
            </a:r>
            <a:r>
              <a:rPr lang="en-CA" dirty="0" smtClean="0"/>
              <a:t> </a:t>
            </a:r>
            <a:r>
              <a:rPr lang="en-CA" dirty="0" err="1" smtClean="0"/>
              <a:t>casopise</a:t>
            </a:r>
            <a:r>
              <a:rPr lang="en-CA" dirty="0" smtClean="0"/>
              <a:t> </a:t>
            </a:r>
            <a:r>
              <a:rPr lang="en-CA" dirty="0" err="1" smtClean="0"/>
              <a:t>po</a:t>
            </a:r>
            <a:r>
              <a:rPr lang="en-CA" dirty="0" smtClean="0"/>
              <a:t> </a:t>
            </a:r>
            <a:r>
              <a:rPr lang="en-CA" dirty="0" err="1" smtClean="0"/>
              <a:t>godinama</a:t>
            </a:r>
            <a:r>
              <a:rPr lang="en-CA" dirty="0" smtClean="0"/>
              <a:t> </a:t>
            </a:r>
            <a:r>
              <a:rPr lang="en-CA" dirty="0" err="1" smtClean="0"/>
              <a:t>i</a:t>
            </a:r>
            <a:r>
              <a:rPr lang="en-CA" dirty="0" smtClean="0"/>
              <a:t> </a:t>
            </a:r>
            <a:r>
              <a:rPr lang="en-CA" dirty="0" err="1" smtClean="0"/>
              <a:t>izdanjima</a:t>
            </a:r>
            <a:endParaRPr lang="en-CA" dirty="0" smtClean="0"/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FF9100"/>
              </a:buClr>
              <a:buFont typeface="Arial" pitchFamily="34" charset="0"/>
              <a:buChar char="•"/>
            </a:pPr>
            <a:r>
              <a:rPr lang="en-CA" dirty="0" smtClean="0"/>
              <a:t>  </a:t>
            </a:r>
            <a:r>
              <a:rPr lang="en-CA" dirty="0" err="1" smtClean="0"/>
              <a:t>Pretrazujte</a:t>
            </a:r>
            <a:r>
              <a:rPr lang="en-CA" dirty="0" smtClean="0"/>
              <a:t> </a:t>
            </a:r>
            <a:r>
              <a:rPr lang="en-CA" dirty="0" err="1" smtClean="0"/>
              <a:t>znanstvene</a:t>
            </a:r>
            <a:r>
              <a:rPr lang="en-CA" dirty="0" smtClean="0"/>
              <a:t> </a:t>
            </a:r>
            <a:r>
              <a:rPr lang="en-CA" dirty="0" err="1" smtClean="0"/>
              <a:t>radove</a:t>
            </a:r>
            <a:r>
              <a:rPr lang="en-CA" dirty="0" smtClean="0"/>
              <a:t> </a:t>
            </a:r>
            <a:r>
              <a:rPr lang="en-CA" dirty="0" err="1" smtClean="0"/>
              <a:t>da</a:t>
            </a:r>
            <a:r>
              <a:rPr lang="en-CA" dirty="0" smtClean="0"/>
              <a:t> bi </a:t>
            </a:r>
            <a:r>
              <a:rPr lang="en-CA" dirty="0" err="1" smtClean="0"/>
              <a:t>dobili</a:t>
            </a:r>
            <a:r>
              <a:rPr lang="en-CA" dirty="0" smtClean="0"/>
              <a:t> </a:t>
            </a:r>
            <a:r>
              <a:rPr lang="en-CA" dirty="0" err="1" smtClean="0"/>
              <a:t>transparentniji</a:t>
            </a:r>
            <a:r>
              <a:rPr lang="en-CA" dirty="0" smtClean="0"/>
              <a:t> </a:t>
            </a:r>
            <a:r>
              <a:rPr lang="en-CA" dirty="0" err="1" smtClean="0"/>
              <a:t>izvor</a:t>
            </a:r>
            <a:r>
              <a:rPr lang="en-CA" dirty="0" smtClean="0"/>
              <a:t> </a:t>
            </a:r>
            <a:r>
              <a:rPr lang="en-CA" dirty="0" err="1" smtClean="0"/>
              <a:t>informacija</a:t>
            </a:r>
            <a:endParaRPr lang="en-CA" dirty="0" smtClean="0"/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FF9100"/>
              </a:buClr>
              <a:buFont typeface="Arial" pitchFamily="34" charset="0"/>
              <a:buChar char="•"/>
            </a:pPr>
            <a:r>
              <a:rPr lang="en-CA" dirty="0" smtClean="0"/>
              <a:t>  </a:t>
            </a:r>
            <a:r>
              <a:rPr lang="en-CA" dirty="0" err="1" smtClean="0"/>
              <a:t>Vizualizirajte</a:t>
            </a:r>
            <a:r>
              <a:rPr lang="en-CA" dirty="0" smtClean="0"/>
              <a:t> </a:t>
            </a:r>
            <a:r>
              <a:rPr lang="en-CA" dirty="0" err="1" smtClean="0"/>
              <a:t>podatke</a:t>
            </a:r>
            <a:r>
              <a:rPr lang="en-CA" dirty="0" smtClean="0"/>
              <a:t> </a:t>
            </a:r>
            <a:r>
              <a:rPr lang="en-CA" dirty="0" err="1" smtClean="0"/>
              <a:t>i</a:t>
            </a:r>
            <a:r>
              <a:rPr lang="en-CA" dirty="0" smtClean="0"/>
              <a:t> </a:t>
            </a:r>
            <a:r>
              <a:rPr lang="en-CA" dirty="0" err="1" smtClean="0"/>
              <a:t>kreirajte</a:t>
            </a:r>
            <a:r>
              <a:rPr lang="en-CA" dirty="0" smtClean="0"/>
              <a:t> </a:t>
            </a:r>
            <a:r>
              <a:rPr lang="en-CA" dirty="0" err="1" smtClean="0"/>
              <a:t>veze</a:t>
            </a:r>
            <a:r>
              <a:rPr lang="en-CA" dirty="0" smtClean="0"/>
              <a:t> </a:t>
            </a:r>
            <a:r>
              <a:rPr lang="en-CA" dirty="0" err="1" smtClean="0"/>
              <a:t>izmedju</a:t>
            </a:r>
            <a:r>
              <a:rPr lang="en-CA" dirty="0" smtClean="0"/>
              <a:t> </a:t>
            </a:r>
            <a:r>
              <a:rPr lang="en-CA" dirty="0" err="1" smtClean="0"/>
              <a:t>citata</a:t>
            </a:r>
            <a:r>
              <a:rPr lang="en-CA" dirty="0" smtClean="0"/>
              <a:t> (networks, journal side-by-side comparison)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FF9100"/>
              </a:buClr>
              <a:buFont typeface="Arial" pitchFamily="34" charset="0"/>
              <a:buChar char="•"/>
            </a:pPr>
            <a:r>
              <a:rPr lang="en-CA" dirty="0" smtClean="0"/>
              <a:t>S </a:t>
            </a:r>
            <a:r>
              <a:rPr lang="en-CA" dirty="0" err="1" smtClean="0"/>
              <a:t>lakocom</a:t>
            </a:r>
            <a:r>
              <a:rPr lang="en-CA" dirty="0" smtClean="0"/>
              <a:t> </a:t>
            </a:r>
            <a:r>
              <a:rPr lang="en-CA" dirty="0" err="1" smtClean="0"/>
              <a:t>kreirajte</a:t>
            </a:r>
            <a:r>
              <a:rPr lang="en-CA" dirty="0" smtClean="0"/>
              <a:t>, </a:t>
            </a:r>
            <a:r>
              <a:rPr lang="en-CA" dirty="0" err="1" smtClean="0"/>
              <a:t>spremite</a:t>
            </a:r>
            <a:r>
              <a:rPr lang="en-CA" dirty="0" smtClean="0"/>
              <a:t> </a:t>
            </a:r>
            <a:r>
              <a:rPr lang="en-CA" dirty="0" err="1" smtClean="0"/>
              <a:t>i</a:t>
            </a:r>
            <a:r>
              <a:rPr lang="en-CA" dirty="0" smtClean="0"/>
              <a:t> </a:t>
            </a:r>
            <a:r>
              <a:rPr lang="en-CA" dirty="0" err="1" smtClean="0"/>
              <a:t>exportirajte</a:t>
            </a:r>
            <a:r>
              <a:rPr lang="en-CA" dirty="0" smtClean="0"/>
              <a:t> </a:t>
            </a:r>
            <a:r>
              <a:rPr lang="en-CA" dirty="0" err="1" smtClean="0"/>
              <a:t>rezultate</a:t>
            </a:r>
            <a:endParaRPr lang="en-CA" dirty="0" smtClean="0"/>
          </a:p>
          <a:p>
            <a:pPr marL="228600" indent="-228600">
              <a:spcBef>
                <a:spcPct val="50000"/>
              </a:spcBef>
              <a:buClr>
                <a:schemeClr val="tx2"/>
              </a:buClr>
              <a:buFontTx/>
              <a:buChar char="•"/>
              <a:defRPr/>
            </a:pPr>
            <a:endParaRPr lang="en-GB" sz="2000" dirty="0" smtClean="0">
              <a:latin typeface="+mn-lt"/>
              <a:cs typeface="+mn-cs"/>
            </a:endParaRPr>
          </a:p>
          <a:p>
            <a:pPr marL="228600" indent="-228600">
              <a:spcBef>
                <a:spcPct val="50000"/>
              </a:spcBef>
              <a:buClr>
                <a:schemeClr val="tx2"/>
              </a:buClr>
              <a:buFontTx/>
              <a:buChar char="•"/>
              <a:defRPr/>
            </a:pPr>
            <a:endParaRPr lang="en-US" sz="1600" kern="0" dirty="0">
              <a:latin typeface="+mn-lt"/>
              <a:ea typeface="ＭＳ Ｐゴシック" pitchFamily="-106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976" y="1123964"/>
            <a:ext cx="7855029" cy="566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algn="l" rotWithShape="0">
              <a:prstClr val="black">
                <a:alpha val="30000"/>
              </a:prst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177682" y="5322277"/>
            <a:ext cx="2459501" cy="850136"/>
          </a:xfrm>
          <a:prstGeom prst="roundRect">
            <a:avLst>
              <a:gd name="adj" fmla="val 10643"/>
            </a:avLst>
          </a:prstGeom>
          <a:solidFill>
            <a:schemeClr val="bg1"/>
          </a:solidFill>
          <a:ln>
            <a:solidFill>
              <a:srgbClr val="DC0A0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CA" sz="1600" dirty="0" smtClean="0">
                <a:solidFill>
                  <a:schemeClr val="tx1"/>
                </a:solidFill>
              </a:rPr>
              <a:t>Nova JCR </a:t>
            </a:r>
            <a:r>
              <a:rPr lang="en-CA" sz="1600" dirty="0" err="1" smtClean="0">
                <a:solidFill>
                  <a:schemeClr val="tx1"/>
                </a:solidFill>
              </a:rPr>
              <a:t>platforma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reflektira</a:t>
            </a:r>
            <a:r>
              <a:rPr lang="en-CA" sz="1600" dirty="0" smtClean="0">
                <a:solidFill>
                  <a:schemeClr val="tx1"/>
                </a:solidFill>
              </a:rPr>
              <a:t> Web of Science </a:t>
            </a:r>
            <a:r>
              <a:rPr lang="en-CA" sz="1600" dirty="0" err="1" smtClean="0">
                <a:solidFill>
                  <a:schemeClr val="tx1"/>
                </a:solidFill>
              </a:rPr>
              <a:t>dizajn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0618"/>
            <a:ext cx="9144000" cy="571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2636521" y="5783854"/>
            <a:ext cx="6156960" cy="952225"/>
          </a:xfrm>
          <a:prstGeom prst="roundRect">
            <a:avLst>
              <a:gd name="adj" fmla="val 10643"/>
            </a:avLst>
          </a:prstGeom>
          <a:solidFill>
            <a:schemeClr val="bg1"/>
          </a:solidFill>
          <a:ln>
            <a:solidFill>
              <a:srgbClr val="DC0A0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CA" sz="1600" smtClean="0">
                <a:solidFill>
                  <a:schemeClr val="tx1"/>
                </a:solidFill>
              </a:rPr>
              <a:t>Usporedbe </a:t>
            </a:r>
            <a:r>
              <a:rPr lang="en-CA" sz="1600" dirty="0" err="1" smtClean="0">
                <a:solidFill>
                  <a:schemeClr val="tx1"/>
                </a:solidFill>
              </a:rPr>
              <a:t>omogucuju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korisniku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da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identificira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razlike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izmedju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casopisa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te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da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ima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detaljan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pregled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evolucije</a:t>
            </a:r>
            <a:r>
              <a:rPr lang="en-CA" sz="1600" dirty="0" smtClean="0">
                <a:solidFill>
                  <a:schemeClr val="tx1"/>
                </a:solidFill>
              </a:rPr>
              <a:t>/</a:t>
            </a:r>
            <a:r>
              <a:rPr lang="en-CA" sz="1600" dirty="0" err="1" smtClean="0">
                <a:solidFill>
                  <a:schemeClr val="tx1"/>
                </a:solidFill>
              </a:rPr>
              <a:t>razvoja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casopisa</a:t>
            </a:r>
            <a:r>
              <a:rPr lang="en-CA" sz="1600" dirty="0" smtClean="0">
                <a:solidFill>
                  <a:schemeClr val="tx1"/>
                </a:solidFill>
              </a:rPr>
              <a:t> u </a:t>
            </a:r>
            <a:r>
              <a:rPr lang="en-CA" sz="1600" dirty="0" err="1" smtClean="0">
                <a:solidFill>
                  <a:schemeClr val="tx1"/>
                </a:solidFill>
              </a:rPr>
              <a:t>odredjenom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vremenskom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periodu</a:t>
            </a:r>
            <a:r>
              <a:rPr lang="en-CA" sz="1600" dirty="0" smtClean="0">
                <a:solidFill>
                  <a:schemeClr val="tx1"/>
                </a:solidFill>
              </a:rPr>
              <a:t>. 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i="1" dirty="0" err="1" smtClean="0">
                <a:latin typeface="Georgia" pitchFamily="18" charset="0"/>
              </a:rPr>
              <a:t>Kako</a:t>
            </a:r>
            <a:r>
              <a:rPr lang="en-US" sz="2800" i="1" dirty="0" smtClean="0">
                <a:latin typeface="Georgia" pitchFamily="18" charset="0"/>
              </a:rPr>
              <a:t> </a:t>
            </a:r>
            <a:r>
              <a:rPr lang="en-US" sz="2800" i="1" dirty="0" err="1" smtClean="0">
                <a:latin typeface="Georgia" pitchFamily="18" charset="0"/>
              </a:rPr>
              <a:t>pronaci</a:t>
            </a:r>
            <a:r>
              <a:rPr lang="en-US" sz="2800" i="1" dirty="0" smtClean="0">
                <a:latin typeface="Georgia" pitchFamily="18" charset="0"/>
              </a:rPr>
              <a:t> </a:t>
            </a:r>
            <a:r>
              <a:rPr lang="en-US" sz="2800" i="1" dirty="0" err="1" smtClean="0">
                <a:latin typeface="Georgia" pitchFamily="18" charset="0"/>
              </a:rPr>
              <a:t>najnovije</a:t>
            </a:r>
            <a:r>
              <a:rPr lang="en-US" sz="2800" i="1" dirty="0" smtClean="0">
                <a:latin typeface="Georgia" pitchFamily="18" charset="0"/>
              </a:rPr>
              <a:t> </a:t>
            </a:r>
            <a:r>
              <a:rPr lang="en-US" sz="2800" i="1" dirty="0" err="1" smtClean="0">
                <a:latin typeface="Georgia" pitchFamily="18" charset="0"/>
              </a:rPr>
              <a:t>trendove</a:t>
            </a:r>
            <a:r>
              <a:rPr lang="en-US" sz="2800" i="1" dirty="0" smtClean="0">
                <a:latin typeface="Georgia" pitchFamily="18" charset="0"/>
              </a:rPr>
              <a:t> u </a:t>
            </a:r>
            <a:r>
              <a:rPr lang="en-US" sz="2800" i="1" dirty="0" err="1" smtClean="0">
                <a:latin typeface="Georgia" pitchFamily="18" charset="0"/>
              </a:rPr>
              <a:t>znanstvenom</a:t>
            </a:r>
            <a:r>
              <a:rPr lang="en-US" sz="2800" i="1" dirty="0" smtClean="0">
                <a:latin typeface="Georgia" pitchFamily="18" charset="0"/>
              </a:rPr>
              <a:t> </a:t>
            </a:r>
            <a:r>
              <a:rPr lang="en-US" sz="2800" i="1" dirty="0" err="1" smtClean="0">
                <a:latin typeface="Georgia" pitchFamily="18" charset="0"/>
              </a:rPr>
              <a:t>istrazivanju</a:t>
            </a:r>
            <a:r>
              <a:rPr lang="en-US" sz="2800" i="1" dirty="0" smtClean="0">
                <a:latin typeface="Georgia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92260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2887" y="829734"/>
            <a:ext cx="4504267" cy="1380066"/>
          </a:xfrm>
        </p:spPr>
        <p:txBody>
          <a:bodyPr/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III. Journal and highly cited data – </a:t>
            </a:r>
            <a:br>
              <a:rPr lang="en-US" sz="2000" dirty="0" smtClean="0"/>
            </a:br>
            <a:r>
              <a:rPr lang="en-US" sz="2000" dirty="0" smtClean="0"/>
              <a:t>The  Essential Science Indicators</a:t>
            </a:r>
            <a:endParaRPr lang="nl-BE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096" y="945673"/>
            <a:ext cx="7280257" cy="580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5604" y="937209"/>
            <a:ext cx="7280744" cy="58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4550" y="2839485"/>
            <a:ext cx="1648650" cy="74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1113182" y="3392557"/>
            <a:ext cx="1630017" cy="198782"/>
          </a:xfrm>
          <a:prstGeom prst="roundRect">
            <a:avLst/>
          </a:prstGeom>
          <a:noFill/>
          <a:ln>
            <a:solidFill>
              <a:srgbClr val="DC0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1053548" y="2816087"/>
            <a:ext cx="1755913" cy="828261"/>
          </a:xfrm>
          <a:prstGeom prst="roundRect">
            <a:avLst>
              <a:gd name="adj" fmla="val 3859"/>
            </a:avLst>
          </a:prstGeom>
          <a:noFill/>
          <a:ln>
            <a:solidFill>
              <a:srgbClr val="DC0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2954775" y="1374225"/>
            <a:ext cx="4785577" cy="3422928"/>
          </a:xfrm>
          <a:prstGeom prst="roundRect">
            <a:avLst>
              <a:gd name="adj" fmla="val 6102"/>
            </a:avLst>
          </a:prstGeom>
          <a:solidFill>
            <a:schemeClr val="bg1"/>
          </a:solidFill>
          <a:ln>
            <a:solidFill>
              <a:srgbClr val="DC0A0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CA" sz="1600" dirty="0" smtClean="0">
                <a:solidFill>
                  <a:schemeClr val="tx1"/>
                </a:solidFill>
              </a:rPr>
              <a:t>Highly Cited Papers = </a:t>
            </a:r>
            <a:br>
              <a:rPr lang="en-CA" sz="1600" dirty="0" smtClean="0">
                <a:solidFill>
                  <a:schemeClr val="tx1"/>
                </a:solidFill>
              </a:rPr>
            </a:br>
            <a:r>
              <a:rPr lang="en-CA" sz="1400" dirty="0" smtClean="0">
                <a:solidFill>
                  <a:schemeClr val="tx1"/>
                </a:solidFill>
              </a:rPr>
              <a:t>(top 1% </a:t>
            </a:r>
            <a:r>
              <a:rPr lang="en-CA" sz="1400" dirty="0" err="1" smtClean="0">
                <a:solidFill>
                  <a:schemeClr val="tx1"/>
                </a:solidFill>
              </a:rPr>
              <a:t>radova</a:t>
            </a:r>
            <a:r>
              <a:rPr lang="en-CA" sz="1400" dirty="0" smtClean="0">
                <a:solidFill>
                  <a:schemeClr val="tx1"/>
                </a:solidFill>
              </a:rPr>
              <a:t> u </a:t>
            </a:r>
            <a:r>
              <a:rPr lang="en-CA" sz="1400" dirty="0" err="1" smtClean="0">
                <a:solidFill>
                  <a:schemeClr val="tx1"/>
                </a:solidFill>
              </a:rPr>
              <a:t>svojoj</a:t>
            </a:r>
            <a:r>
              <a:rPr lang="en-CA" sz="1400" dirty="0" smtClean="0">
                <a:solidFill>
                  <a:schemeClr val="tx1"/>
                </a:solidFill>
              </a:rPr>
              <a:t> </a:t>
            </a:r>
            <a:r>
              <a:rPr lang="en-CA" sz="1400" dirty="0" err="1" smtClean="0">
                <a:solidFill>
                  <a:schemeClr val="tx1"/>
                </a:solidFill>
              </a:rPr>
              <a:t>kategoriji</a:t>
            </a:r>
            <a:r>
              <a:rPr lang="en-CA" sz="1400" dirty="0" smtClean="0">
                <a:solidFill>
                  <a:schemeClr val="tx1"/>
                </a:solidFill>
              </a:rPr>
              <a:t>/</a:t>
            </a:r>
            <a:r>
              <a:rPr lang="en-CA" sz="1400" dirty="0" err="1" smtClean="0">
                <a:solidFill>
                  <a:schemeClr val="tx1"/>
                </a:solidFill>
              </a:rPr>
              <a:t>godini</a:t>
            </a:r>
            <a:r>
              <a:rPr lang="en-CA" sz="1400" dirty="0" smtClean="0">
                <a:solidFill>
                  <a:schemeClr val="tx1"/>
                </a:solidFill>
              </a:rPr>
              <a:t>)</a:t>
            </a:r>
          </a:p>
          <a:p>
            <a:endParaRPr lang="en-CA" sz="1600" dirty="0" smtClean="0">
              <a:solidFill>
                <a:schemeClr val="tx1"/>
              </a:solidFill>
            </a:endParaRPr>
          </a:p>
          <a:p>
            <a:r>
              <a:rPr lang="en-CA" sz="1600" dirty="0" smtClean="0">
                <a:solidFill>
                  <a:schemeClr val="tx1"/>
                </a:solidFill>
              </a:rPr>
              <a:t>Hot papers =</a:t>
            </a:r>
          </a:p>
          <a:p>
            <a:r>
              <a:rPr lang="en-CA" sz="1400" dirty="0" smtClean="0">
                <a:solidFill>
                  <a:schemeClr val="tx1"/>
                </a:solidFill>
              </a:rPr>
              <a:t>(top 0.1% </a:t>
            </a:r>
            <a:r>
              <a:rPr lang="en-CA" sz="1400" dirty="0" err="1" smtClean="0">
                <a:solidFill>
                  <a:schemeClr val="tx1"/>
                </a:solidFill>
              </a:rPr>
              <a:t>radova</a:t>
            </a:r>
            <a:r>
              <a:rPr lang="en-CA" sz="1400" dirty="0" smtClean="0">
                <a:solidFill>
                  <a:schemeClr val="tx1"/>
                </a:solidFill>
              </a:rPr>
              <a:t> </a:t>
            </a:r>
            <a:r>
              <a:rPr lang="en-CA" sz="1400" dirty="0" err="1" smtClean="0">
                <a:solidFill>
                  <a:schemeClr val="tx1"/>
                </a:solidFill>
              </a:rPr>
              <a:t>izdanih</a:t>
            </a:r>
            <a:r>
              <a:rPr lang="en-CA" sz="1400" dirty="0" smtClean="0">
                <a:solidFill>
                  <a:schemeClr val="tx1"/>
                </a:solidFill>
              </a:rPr>
              <a:t> u </a:t>
            </a:r>
            <a:r>
              <a:rPr lang="en-CA" sz="1400" dirty="0" err="1" smtClean="0">
                <a:solidFill>
                  <a:schemeClr val="tx1"/>
                </a:solidFill>
              </a:rPr>
              <a:t>posljednje</a:t>
            </a:r>
            <a:r>
              <a:rPr lang="en-CA" sz="1400" dirty="0" smtClean="0">
                <a:solidFill>
                  <a:schemeClr val="tx1"/>
                </a:solidFill>
              </a:rPr>
              <a:t> 2 </a:t>
            </a:r>
            <a:r>
              <a:rPr lang="en-CA" sz="1400" dirty="0" err="1" smtClean="0">
                <a:solidFill>
                  <a:schemeClr val="tx1"/>
                </a:solidFill>
              </a:rPr>
              <a:t>godine</a:t>
            </a:r>
            <a:r>
              <a:rPr lang="en-CA" sz="1400" dirty="0" smtClean="0">
                <a:solidFill>
                  <a:schemeClr val="tx1"/>
                </a:solidFill>
              </a:rPr>
              <a:t>, </a:t>
            </a:r>
            <a:r>
              <a:rPr lang="en-CA" sz="1400" dirty="0" err="1" smtClean="0">
                <a:solidFill>
                  <a:schemeClr val="tx1"/>
                </a:solidFill>
              </a:rPr>
              <a:t>bazirano</a:t>
            </a:r>
            <a:r>
              <a:rPr lang="en-CA" sz="1400" dirty="0" smtClean="0">
                <a:solidFill>
                  <a:schemeClr val="tx1"/>
                </a:solidFill>
              </a:rPr>
              <a:t> </a:t>
            </a:r>
            <a:r>
              <a:rPr lang="en-CA" sz="1400" dirty="0" err="1" smtClean="0">
                <a:solidFill>
                  <a:schemeClr val="tx1"/>
                </a:solidFill>
              </a:rPr>
              <a:t>na</a:t>
            </a:r>
            <a:r>
              <a:rPr lang="en-CA" sz="1400" dirty="0" smtClean="0">
                <a:solidFill>
                  <a:schemeClr val="tx1"/>
                </a:solidFill>
              </a:rPr>
              <a:t> </a:t>
            </a:r>
            <a:r>
              <a:rPr lang="en-CA" sz="1400" dirty="0" err="1" smtClean="0">
                <a:solidFill>
                  <a:schemeClr val="tx1"/>
                </a:solidFill>
              </a:rPr>
              <a:t>aktivnosti</a:t>
            </a:r>
            <a:r>
              <a:rPr lang="en-CA" sz="1400" dirty="0" smtClean="0">
                <a:solidFill>
                  <a:schemeClr val="tx1"/>
                </a:solidFill>
              </a:rPr>
              <a:t> </a:t>
            </a:r>
            <a:r>
              <a:rPr lang="en-CA" sz="1400" dirty="0" err="1" smtClean="0">
                <a:solidFill>
                  <a:schemeClr val="tx1"/>
                </a:solidFill>
              </a:rPr>
              <a:t>citiranja</a:t>
            </a:r>
            <a:r>
              <a:rPr lang="en-CA" sz="1400" dirty="0" smtClean="0">
                <a:solidFill>
                  <a:schemeClr val="tx1"/>
                </a:solidFill>
              </a:rPr>
              <a:t> u </a:t>
            </a:r>
            <a:r>
              <a:rPr lang="en-CA" sz="1400" dirty="0" err="1" smtClean="0">
                <a:solidFill>
                  <a:schemeClr val="tx1"/>
                </a:solidFill>
              </a:rPr>
              <a:t>posljednja</a:t>
            </a:r>
            <a:r>
              <a:rPr lang="en-CA" sz="1400" dirty="0" smtClean="0">
                <a:solidFill>
                  <a:schemeClr val="tx1"/>
                </a:solidFill>
              </a:rPr>
              <a:t> 2 </a:t>
            </a:r>
            <a:r>
              <a:rPr lang="en-CA" sz="1400" dirty="0" err="1" smtClean="0">
                <a:solidFill>
                  <a:schemeClr val="tx1"/>
                </a:solidFill>
              </a:rPr>
              <a:t>mjeseca</a:t>
            </a:r>
            <a:r>
              <a:rPr lang="en-CA" sz="1400" dirty="0" smtClean="0">
                <a:solidFill>
                  <a:schemeClr val="tx1"/>
                </a:solidFill>
              </a:rPr>
              <a:t> u </a:t>
            </a:r>
            <a:r>
              <a:rPr lang="en-CA" sz="1400" dirty="0" err="1" smtClean="0">
                <a:solidFill>
                  <a:schemeClr val="tx1"/>
                </a:solidFill>
              </a:rPr>
              <a:t>odredjenoj</a:t>
            </a:r>
            <a:r>
              <a:rPr lang="en-CA" sz="1400" dirty="0" smtClean="0">
                <a:solidFill>
                  <a:schemeClr val="tx1"/>
                </a:solidFill>
              </a:rPr>
              <a:t> </a:t>
            </a:r>
            <a:r>
              <a:rPr lang="en-CA" sz="1400" dirty="0" err="1" smtClean="0">
                <a:solidFill>
                  <a:schemeClr val="tx1"/>
                </a:solidFill>
              </a:rPr>
              <a:t>kategoriji</a:t>
            </a:r>
            <a:r>
              <a:rPr lang="en-CA" sz="1400" dirty="0" smtClean="0">
                <a:solidFill>
                  <a:schemeClr val="tx1"/>
                </a:solidFill>
              </a:rPr>
              <a:t>)</a:t>
            </a:r>
          </a:p>
          <a:p>
            <a:endParaRPr lang="en-CA" sz="1600" dirty="0" smtClean="0">
              <a:solidFill>
                <a:schemeClr val="tx1"/>
              </a:solidFill>
            </a:endParaRPr>
          </a:p>
          <a:p>
            <a:r>
              <a:rPr lang="en-CA" sz="1600" dirty="0" smtClean="0">
                <a:solidFill>
                  <a:schemeClr val="tx1"/>
                </a:solidFill>
              </a:rPr>
              <a:t>Top papers = </a:t>
            </a:r>
          </a:p>
          <a:p>
            <a:r>
              <a:rPr lang="en-CA" sz="1400" dirty="0" smtClean="0">
                <a:solidFill>
                  <a:schemeClr val="tx1"/>
                </a:solidFill>
              </a:rPr>
              <a:t>Highly Cited Papers </a:t>
            </a:r>
            <a:r>
              <a:rPr lang="en-CA" sz="1400" dirty="0" err="1" smtClean="0">
                <a:solidFill>
                  <a:schemeClr val="tx1"/>
                </a:solidFill>
              </a:rPr>
              <a:t>i</a:t>
            </a:r>
            <a:r>
              <a:rPr lang="en-CA" sz="1400" dirty="0" smtClean="0">
                <a:solidFill>
                  <a:schemeClr val="tx1"/>
                </a:solidFill>
              </a:rPr>
              <a:t> Hot Papers </a:t>
            </a:r>
            <a:r>
              <a:rPr lang="en-CA" sz="1400" dirty="0" err="1" smtClean="0">
                <a:solidFill>
                  <a:schemeClr val="tx1"/>
                </a:solidFill>
              </a:rPr>
              <a:t>zajedno</a:t>
            </a:r>
            <a:endParaRPr lang="en-CA" sz="1400" dirty="0" smtClean="0">
              <a:solidFill>
                <a:schemeClr val="tx1"/>
              </a:solidFill>
            </a:endParaRPr>
          </a:p>
          <a:p>
            <a:endParaRPr lang="en-CA" sz="1200" dirty="0" smtClean="0">
              <a:solidFill>
                <a:schemeClr val="tx1"/>
              </a:solidFill>
            </a:endParaRPr>
          </a:p>
          <a:p>
            <a:r>
              <a:rPr lang="en-CA" sz="1600" dirty="0" smtClean="0">
                <a:solidFill>
                  <a:schemeClr val="tx1"/>
                </a:solidFill>
              </a:rPr>
              <a:t>Highly Cited </a:t>
            </a:r>
            <a:r>
              <a:rPr lang="en-CA" sz="1600" dirty="0" err="1" smtClean="0">
                <a:solidFill>
                  <a:schemeClr val="tx1"/>
                </a:solidFill>
              </a:rPr>
              <a:t>i</a:t>
            </a:r>
            <a:r>
              <a:rPr lang="en-CA" sz="1600" dirty="0" smtClean="0">
                <a:solidFill>
                  <a:schemeClr val="tx1"/>
                </a:solidFill>
              </a:rPr>
              <a:t> Hot Papers </a:t>
            </a:r>
            <a:r>
              <a:rPr lang="en-CA" sz="1600" dirty="0" err="1" smtClean="0">
                <a:solidFill>
                  <a:schemeClr val="tx1"/>
                </a:solidFill>
              </a:rPr>
              <a:t>su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korisni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da</a:t>
            </a:r>
            <a:r>
              <a:rPr lang="en-CA" sz="1600" dirty="0" smtClean="0">
                <a:solidFill>
                  <a:schemeClr val="tx1"/>
                </a:solidFill>
              </a:rPr>
              <a:t> bi se </a:t>
            </a:r>
            <a:r>
              <a:rPr lang="en-CA" sz="1600" dirty="0" err="1" smtClean="0">
                <a:solidFill>
                  <a:schemeClr val="tx1"/>
                </a:solidFill>
              </a:rPr>
              <a:t>uspjesno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definirala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izvrsnost</a:t>
            </a:r>
            <a:r>
              <a:rPr lang="en-CA" sz="1600" dirty="0" smtClean="0">
                <a:solidFill>
                  <a:schemeClr val="tx1"/>
                </a:solidFill>
              </a:rPr>
              <a:t> u </a:t>
            </a:r>
            <a:r>
              <a:rPr lang="en-CA" sz="1600" dirty="0" err="1" smtClean="0">
                <a:solidFill>
                  <a:schemeClr val="tx1"/>
                </a:solidFill>
              </a:rPr>
              <a:t>istrazivanju</a:t>
            </a:r>
            <a:r>
              <a:rPr lang="en-CA" sz="1600" dirty="0" smtClean="0">
                <a:solidFill>
                  <a:schemeClr val="tx1"/>
                </a:solidFill>
              </a:rPr>
              <a:t>. </a:t>
            </a:r>
            <a:r>
              <a:rPr lang="en-CA" sz="1600" dirty="0" err="1" smtClean="0">
                <a:solidFill>
                  <a:schemeClr val="tx1"/>
                </a:solidFill>
              </a:rPr>
              <a:t>Tablice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i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mape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su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automatski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azurirane</a:t>
            </a:r>
            <a:r>
              <a:rPr lang="en-CA" sz="1600" dirty="0" smtClean="0">
                <a:solidFill>
                  <a:schemeClr val="tx1"/>
                </a:solidFill>
              </a:rPr>
              <a:t>.  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177771" y="5068711"/>
            <a:ext cx="972808" cy="1727201"/>
          </a:xfrm>
          <a:prstGeom prst="roundRect">
            <a:avLst>
              <a:gd name="adj" fmla="val 3859"/>
            </a:avLst>
          </a:prstGeom>
          <a:noFill/>
          <a:ln>
            <a:solidFill>
              <a:srgbClr val="DC0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799" cy="381000"/>
          </a:xfrm>
        </p:spPr>
        <p:txBody>
          <a:bodyPr/>
          <a:lstStyle/>
          <a:p>
            <a:r>
              <a:rPr lang="en-US" sz="4000" dirty="0" smtClean="0"/>
              <a:t>Agenda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86799" cy="5486400"/>
          </a:xfrm>
        </p:spPr>
        <p:txBody>
          <a:bodyPr/>
          <a:lstStyle/>
          <a:p>
            <a:pPr marL="514350" indent="-514350">
              <a:buAutoNum type="romanUcPeriod"/>
            </a:pPr>
            <a:r>
              <a:rPr lang="en-GB" sz="2000" b="1" dirty="0" smtClean="0"/>
              <a:t>The Web of Science™ - </a:t>
            </a:r>
            <a:r>
              <a:rPr lang="en-GB" sz="2000" b="1" dirty="0" err="1" smtClean="0"/>
              <a:t>Otkrice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zapocinje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ovdje</a:t>
            </a:r>
            <a:endParaRPr lang="de-DE" sz="1600" b="1" dirty="0" smtClean="0"/>
          </a:p>
          <a:p>
            <a:pPr marL="914400" lvl="1" indent="-514350">
              <a:buFont typeface="Wingdings" pitchFamily="2" charset="2"/>
              <a:buChar char="Ø"/>
            </a:pPr>
            <a:r>
              <a:rPr lang="de-DE" sz="1600" b="1" dirty="0" smtClean="0"/>
              <a:t>Kreirati i personalizirati Vas osobni Web of Science profil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de-DE" sz="1600" b="1" dirty="0" smtClean="0"/>
              <a:t>Kljucne znacajke:</a:t>
            </a:r>
          </a:p>
          <a:p>
            <a:pPr marL="1200150" lvl="2" indent="-514350">
              <a:buFont typeface="Wingdings" pitchFamily="2" charset="2"/>
              <a:buChar char="Ø"/>
            </a:pPr>
            <a:r>
              <a:rPr lang="de-DE" sz="1400" b="1" dirty="0" smtClean="0"/>
              <a:t>Refinirati i analizirati pretrazivanje</a:t>
            </a:r>
          </a:p>
          <a:p>
            <a:pPr marL="1200150" lvl="2" indent="-514350">
              <a:buFont typeface="Wingdings" pitchFamily="2" charset="2"/>
              <a:buChar char="Ø"/>
            </a:pPr>
            <a:r>
              <a:rPr lang="de-DE" sz="1400" b="1" dirty="0" smtClean="0"/>
              <a:t>Organizirati pretrazivanje</a:t>
            </a:r>
          </a:p>
          <a:p>
            <a:pPr marL="1200150" lvl="2" indent="-514350">
              <a:buFont typeface="Wingdings" pitchFamily="2" charset="2"/>
              <a:buChar char="Ø"/>
            </a:pPr>
            <a:r>
              <a:rPr lang="de-DE" sz="1400" b="1" dirty="0" smtClean="0"/>
              <a:t>Kreirati Citatni izvjestaj</a:t>
            </a:r>
          </a:p>
          <a:p>
            <a:pPr marL="1200150" lvl="2" indent="-514350">
              <a:buFont typeface="Wingdings" pitchFamily="2" charset="2"/>
              <a:buChar char="Ø"/>
            </a:pPr>
            <a:r>
              <a:rPr lang="de-DE" sz="1400" b="1" dirty="0" smtClean="0"/>
              <a:t>Arhivirati pretrazivanje i kreirati citatna upozorenja</a:t>
            </a:r>
          </a:p>
          <a:p>
            <a:pPr marL="1200150" lvl="2" indent="-514350">
              <a:buFont typeface="Wingdings" pitchFamily="2" charset="2"/>
              <a:buChar char="Ø"/>
            </a:pPr>
            <a:r>
              <a:rPr lang="de-DE" sz="1400" b="1" dirty="0" smtClean="0"/>
              <a:t>Export pretrazivanja </a:t>
            </a:r>
            <a:endParaRPr lang="en-US" sz="1400" b="1" dirty="0" smtClean="0"/>
          </a:p>
          <a:p>
            <a:pPr marL="514350" indent="-514350">
              <a:buAutoNum type="romanUcPeriod"/>
            </a:pPr>
            <a:r>
              <a:rPr lang="de-DE" sz="2000" b="1" dirty="0" smtClean="0"/>
              <a:t>Export pretrazivanja u EndNote i Researcher ID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de-DE" sz="1600" b="1" dirty="0" smtClean="0"/>
              <a:t>Kreiranje osobne EndNote knjiznice, formatiranje radova i referenci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de-DE" sz="1600" b="1" dirty="0" smtClean="0"/>
              <a:t>Kreiranje osobne liste radova koristeci Researcher ID</a:t>
            </a:r>
          </a:p>
          <a:p>
            <a:pPr marL="514350" lvl="2" indent="-514350" algn="just">
              <a:spcBef>
                <a:spcPct val="50000"/>
              </a:spcBef>
              <a:buNone/>
            </a:pPr>
            <a:r>
              <a:rPr lang="de-DE" sz="2000" b="1" dirty="0" smtClean="0">
                <a:solidFill>
                  <a:schemeClr val="tx2"/>
                </a:solidFill>
              </a:rPr>
              <a:t>III.  </a:t>
            </a:r>
            <a:r>
              <a:rPr lang="de-DE" sz="2000" b="1" dirty="0" smtClean="0"/>
              <a:t>Pazljivo izaberite gdje zelite objaviti rad i pronadjite najnovije   trendove u znanstvenom istrazivanju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de-DE" sz="1600" b="1" dirty="0" smtClean="0"/>
              <a:t>Journal and Highly Cited 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3735" y="965607"/>
            <a:ext cx="6841066" cy="5797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5215467" y="3192699"/>
            <a:ext cx="3702756" cy="3117790"/>
          </a:xfrm>
          <a:prstGeom prst="roundRect">
            <a:avLst>
              <a:gd name="adj" fmla="val 6102"/>
            </a:avLst>
          </a:prstGeom>
          <a:solidFill>
            <a:schemeClr val="bg1"/>
          </a:solidFill>
          <a:ln>
            <a:solidFill>
              <a:srgbClr val="DC0A0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CA" sz="1600" dirty="0" smtClean="0">
                <a:solidFill>
                  <a:schemeClr val="tx1"/>
                </a:solidFill>
              </a:rPr>
              <a:t>Research Fronts </a:t>
            </a:r>
            <a:r>
              <a:rPr lang="en-CA" sz="1600" dirty="0" err="1" smtClean="0">
                <a:solidFill>
                  <a:schemeClr val="tx1"/>
                </a:solidFill>
              </a:rPr>
              <a:t>su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klasteri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koji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sadrze</a:t>
            </a:r>
            <a:r>
              <a:rPr lang="en-CA" sz="1600" dirty="0" smtClean="0">
                <a:solidFill>
                  <a:schemeClr val="tx1"/>
                </a:solidFill>
              </a:rPr>
              <a:t> highly cited </a:t>
            </a:r>
            <a:r>
              <a:rPr lang="en-CA" sz="1600" dirty="0" err="1" smtClean="0">
                <a:solidFill>
                  <a:schemeClr val="tx1"/>
                </a:solidFill>
              </a:rPr>
              <a:t>radove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koji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su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vezani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jedni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uz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druge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kroz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zajednicke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citate</a:t>
            </a:r>
            <a:r>
              <a:rPr lang="en-CA" sz="1600" dirty="0" smtClean="0">
                <a:solidFill>
                  <a:schemeClr val="tx1"/>
                </a:solidFill>
              </a:rPr>
              <a:t>. </a:t>
            </a:r>
          </a:p>
          <a:p>
            <a:endParaRPr lang="en-CA" sz="1600" dirty="0" smtClean="0">
              <a:solidFill>
                <a:schemeClr val="tx1"/>
              </a:solidFill>
            </a:endParaRPr>
          </a:p>
          <a:p>
            <a:r>
              <a:rPr lang="en-CA" sz="1600" dirty="0" smtClean="0">
                <a:solidFill>
                  <a:schemeClr val="tx1"/>
                </a:solidFill>
              </a:rPr>
              <a:t>Oni </a:t>
            </a:r>
            <a:r>
              <a:rPr lang="en-CA" sz="1600" dirty="0" err="1" smtClean="0">
                <a:solidFill>
                  <a:schemeClr val="tx1"/>
                </a:solidFill>
              </a:rPr>
              <a:t>indiciraju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vodece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znanstveno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istrazivanje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korisno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za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identificiranje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najnovijih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znanstvenih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trendova</a:t>
            </a:r>
            <a:r>
              <a:rPr lang="en-CA" sz="1600" dirty="0" smtClean="0">
                <a:solidFill>
                  <a:schemeClr val="tx1"/>
                </a:solidFill>
              </a:rPr>
              <a:t>. </a:t>
            </a:r>
          </a:p>
          <a:p>
            <a:endParaRPr lang="en-CA" sz="1600" dirty="0" smtClean="0">
              <a:solidFill>
                <a:schemeClr val="tx1"/>
              </a:solidFill>
            </a:endParaRPr>
          </a:p>
          <a:p>
            <a:r>
              <a:rPr lang="en-CA" sz="1600" dirty="0" smtClean="0">
                <a:solidFill>
                  <a:schemeClr val="tx1"/>
                </a:solidFill>
              </a:rPr>
              <a:t>Research Front </a:t>
            </a:r>
            <a:r>
              <a:rPr lang="en-CA" sz="1600" dirty="0" err="1" smtClean="0">
                <a:solidFill>
                  <a:schemeClr val="tx1"/>
                </a:solidFill>
              </a:rPr>
              <a:t>naslovi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su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izvedeni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od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kljucnih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rijeci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radova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koji</a:t>
            </a:r>
            <a:r>
              <a:rPr lang="en-CA" sz="1600" dirty="0" smtClean="0">
                <a:solidFill>
                  <a:schemeClr val="tx1"/>
                </a:solidFill>
              </a:rPr>
              <a:t> se </a:t>
            </a:r>
            <a:r>
              <a:rPr lang="en-CA" sz="1600" dirty="0" err="1" smtClean="0">
                <a:solidFill>
                  <a:schemeClr val="tx1"/>
                </a:solidFill>
              </a:rPr>
              <a:t>nalaze</a:t>
            </a:r>
            <a:r>
              <a:rPr lang="en-CA" sz="1600" dirty="0" smtClean="0">
                <a:solidFill>
                  <a:schemeClr val="tx1"/>
                </a:solidFill>
              </a:rPr>
              <a:t> u </a:t>
            </a:r>
            <a:r>
              <a:rPr lang="en-CA" sz="1600" dirty="0" err="1" smtClean="0">
                <a:solidFill>
                  <a:schemeClr val="tx1"/>
                </a:solidFill>
              </a:rPr>
              <a:t>klasterima</a:t>
            </a:r>
            <a:endParaRPr lang="en-CA" sz="1600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19778" y="1005822"/>
            <a:ext cx="4982443" cy="416578"/>
          </a:xfrm>
          <a:prstGeom prst="roundRect">
            <a:avLst>
              <a:gd name="adj" fmla="val 6000"/>
            </a:avLst>
          </a:prstGeom>
          <a:noFill/>
          <a:ln>
            <a:solidFill>
              <a:srgbClr val="DC0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1122484" y="3280142"/>
            <a:ext cx="6564313" cy="83099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altLang="ja-JP" sz="1600" dirty="0" err="1" smtClean="0">
                <a:ea typeface="ＭＳ Ｐゴシック" pitchFamily="34" charset="-128"/>
              </a:rPr>
              <a:t>Kada</a:t>
            </a:r>
            <a:r>
              <a:rPr lang="en-US" altLang="ja-JP" sz="1600" dirty="0" smtClean="0">
                <a:ea typeface="ＭＳ Ｐゴシック" pitchFamily="34" charset="-128"/>
              </a:rPr>
              <a:t> </a:t>
            </a:r>
            <a:r>
              <a:rPr lang="en-US" altLang="ja-JP" sz="1600" dirty="0" err="1" smtClean="0">
                <a:ea typeface="ＭＳ Ｐゴシック" pitchFamily="34" charset="-128"/>
              </a:rPr>
              <a:t>su</a:t>
            </a:r>
            <a:r>
              <a:rPr lang="en-US" altLang="ja-JP" sz="1600" dirty="0" smtClean="0">
                <a:ea typeface="ＭＳ Ｐゴシック" pitchFamily="34" charset="-128"/>
              </a:rPr>
              <a:t> </a:t>
            </a:r>
            <a:r>
              <a:rPr lang="en-US" altLang="ja-JP" sz="1600" dirty="0" err="1" smtClean="0">
                <a:ea typeface="ＭＳ Ｐゴシック" pitchFamily="34" charset="-128"/>
              </a:rPr>
              <a:t>rad</a:t>
            </a:r>
            <a:r>
              <a:rPr lang="en-US" altLang="ja-JP" sz="1600" dirty="0" smtClean="0">
                <a:ea typeface="ＭＳ Ｐゴシック" pitchFamily="34" charset="-128"/>
              </a:rPr>
              <a:t> </a:t>
            </a:r>
            <a:r>
              <a:rPr lang="en-US" altLang="ja-JP" sz="1600" dirty="0">
                <a:ea typeface="ＭＳ Ｐゴシック" pitchFamily="34" charset="-128"/>
              </a:rPr>
              <a:t>A </a:t>
            </a:r>
            <a:r>
              <a:rPr lang="en-US" altLang="ja-JP" sz="1600" dirty="0" err="1" smtClean="0">
                <a:ea typeface="ＭＳ Ｐゴシック" pitchFamily="34" charset="-128"/>
              </a:rPr>
              <a:t>i</a:t>
            </a:r>
            <a:r>
              <a:rPr lang="en-US" altLang="ja-JP" sz="1600" dirty="0" smtClean="0">
                <a:ea typeface="ＭＳ Ｐゴシック" pitchFamily="34" charset="-128"/>
              </a:rPr>
              <a:t> </a:t>
            </a:r>
            <a:r>
              <a:rPr lang="en-US" altLang="ja-JP" sz="1600" dirty="0">
                <a:ea typeface="ＭＳ Ｐゴシック" pitchFamily="34" charset="-128"/>
              </a:rPr>
              <a:t>B </a:t>
            </a:r>
            <a:r>
              <a:rPr lang="en-US" altLang="ja-JP" sz="1600" dirty="0" err="1" smtClean="0">
                <a:ea typeface="ＭＳ Ｐゴシック" pitchFamily="34" charset="-128"/>
              </a:rPr>
              <a:t>ko-citirani</a:t>
            </a:r>
            <a:r>
              <a:rPr lang="en-US" altLang="ja-JP" sz="1600" dirty="0" smtClean="0">
                <a:ea typeface="ＭＳ Ｐゴシック" pitchFamily="34" charset="-128"/>
              </a:rPr>
              <a:t> </a:t>
            </a:r>
            <a:r>
              <a:rPr lang="en-US" altLang="ja-JP" sz="1600" dirty="0" err="1" smtClean="0">
                <a:ea typeface="ＭＳ Ｐゴシック" pitchFamily="34" charset="-128"/>
              </a:rPr>
              <a:t>od</a:t>
            </a:r>
            <a:r>
              <a:rPr lang="en-US" altLang="ja-JP" sz="1600" dirty="0" smtClean="0">
                <a:ea typeface="ＭＳ Ｐゴシック" pitchFamily="34" charset="-128"/>
              </a:rPr>
              <a:t> </a:t>
            </a:r>
            <a:r>
              <a:rPr lang="en-US" altLang="ja-JP" sz="1600" dirty="0" err="1" smtClean="0">
                <a:ea typeface="ＭＳ Ｐゴシック" pitchFamily="34" charset="-128"/>
              </a:rPr>
              <a:t>rada</a:t>
            </a:r>
            <a:r>
              <a:rPr lang="en-US" altLang="ja-JP" sz="1600" dirty="0" smtClean="0">
                <a:ea typeface="ＭＳ Ｐゴシック" pitchFamily="34" charset="-128"/>
              </a:rPr>
              <a:t> P</a:t>
            </a:r>
            <a:r>
              <a:rPr lang="en-US" altLang="ja-JP" sz="1600" dirty="0">
                <a:ea typeface="ＭＳ Ｐゴシック" pitchFamily="34" charset="-128"/>
              </a:rPr>
              <a:t/>
            </a:r>
            <a:br>
              <a:rPr lang="en-US" altLang="ja-JP" sz="1600" dirty="0">
                <a:ea typeface="ＭＳ Ｐゴシック" pitchFamily="34" charset="-128"/>
              </a:rPr>
            </a:br>
            <a:r>
              <a:rPr lang="en-US" altLang="ja-JP" sz="1600" dirty="0" err="1" smtClean="0">
                <a:ea typeface="ＭＳ Ｐゴシック" pitchFamily="34" charset="-128"/>
              </a:rPr>
              <a:t>Vrlo</a:t>
            </a:r>
            <a:r>
              <a:rPr lang="en-US" altLang="ja-JP" sz="1600" dirty="0" smtClean="0">
                <a:ea typeface="ＭＳ Ｐゴシック" pitchFamily="34" charset="-128"/>
              </a:rPr>
              <a:t> je </a:t>
            </a:r>
            <a:r>
              <a:rPr lang="en-US" altLang="ja-JP" sz="1600" dirty="0" err="1" smtClean="0">
                <a:ea typeface="ＭＳ Ｐゴシック" pitchFamily="34" charset="-128"/>
              </a:rPr>
              <a:t>vjerojatno</a:t>
            </a:r>
            <a:r>
              <a:rPr lang="en-US" altLang="ja-JP" sz="1600" dirty="0" smtClean="0">
                <a:ea typeface="ＭＳ Ｐゴシック" pitchFamily="34" charset="-128"/>
              </a:rPr>
              <a:t> </a:t>
            </a:r>
            <a:r>
              <a:rPr lang="en-US" altLang="ja-JP" sz="1600" dirty="0" err="1" smtClean="0">
                <a:ea typeface="ＭＳ Ｐゴシック" pitchFamily="34" charset="-128"/>
              </a:rPr>
              <a:t>da</a:t>
            </a:r>
            <a:r>
              <a:rPr lang="en-US" altLang="ja-JP" sz="1600" dirty="0" smtClean="0">
                <a:ea typeface="ＭＳ Ｐゴシック" pitchFamily="34" charset="-128"/>
              </a:rPr>
              <a:t> A </a:t>
            </a:r>
            <a:r>
              <a:rPr lang="en-US" altLang="ja-JP" sz="1600" dirty="0" err="1" smtClean="0">
                <a:ea typeface="ＭＳ Ｐゴシック" pitchFamily="34" charset="-128"/>
              </a:rPr>
              <a:t>i</a:t>
            </a:r>
            <a:r>
              <a:rPr lang="en-US" altLang="ja-JP" sz="1600" dirty="0" smtClean="0">
                <a:ea typeface="ＭＳ Ｐゴシック" pitchFamily="34" charset="-128"/>
              </a:rPr>
              <a:t> B</a:t>
            </a:r>
            <a:r>
              <a:rPr lang="en-US" altLang="ja-JP" sz="1600" dirty="0">
                <a:ea typeface="ＭＳ Ｐゴシック" pitchFamily="34" charset="-128"/>
              </a:rPr>
              <a:t/>
            </a:r>
            <a:br>
              <a:rPr lang="en-US" altLang="ja-JP" sz="1600" dirty="0">
                <a:ea typeface="ＭＳ Ｐゴシック" pitchFamily="34" charset="-128"/>
              </a:rPr>
            </a:br>
            <a:r>
              <a:rPr lang="en-US" altLang="ja-JP" sz="1600" dirty="0" err="1" smtClean="0">
                <a:ea typeface="ＭＳ Ｐゴシック" pitchFamily="34" charset="-128"/>
              </a:rPr>
              <a:t>imaju</a:t>
            </a:r>
            <a:r>
              <a:rPr lang="en-US" altLang="ja-JP" sz="1600" dirty="0" smtClean="0">
                <a:ea typeface="ＭＳ Ｐゴシック" pitchFamily="34" charset="-128"/>
              </a:rPr>
              <a:t> </a:t>
            </a:r>
            <a:r>
              <a:rPr lang="en-US" altLang="ja-JP" sz="1600" dirty="0" err="1" smtClean="0">
                <a:ea typeface="ＭＳ Ｐゴシック" pitchFamily="34" charset="-128"/>
              </a:rPr>
              <a:t>slicne</a:t>
            </a:r>
            <a:r>
              <a:rPr lang="en-US" altLang="ja-JP" sz="1600" dirty="0" smtClean="0">
                <a:ea typeface="ＭＳ Ｐゴシック" pitchFamily="34" charset="-128"/>
              </a:rPr>
              <a:t> </a:t>
            </a:r>
            <a:r>
              <a:rPr lang="en-US" altLang="ja-JP" sz="1600" dirty="0" err="1" smtClean="0">
                <a:ea typeface="ＭＳ Ｐゴシック" pitchFamily="34" charset="-128"/>
              </a:rPr>
              <a:t>teme</a:t>
            </a:r>
            <a:r>
              <a:rPr lang="en-US" altLang="ja-JP" sz="1600" dirty="0" smtClean="0">
                <a:ea typeface="ＭＳ Ｐゴシック" pitchFamily="34" charset="-128"/>
              </a:rPr>
              <a:t>.</a:t>
            </a:r>
            <a:endParaRPr lang="en-US" altLang="ja-JP" sz="1600" dirty="0">
              <a:ea typeface="ＭＳ Ｐゴシック" pitchFamily="34" charset="-128"/>
            </a:endParaRPr>
          </a:p>
        </p:txBody>
      </p:sp>
      <p:sp useBgFill="1"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1120897" y="4450129"/>
            <a:ext cx="6553200" cy="132397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 startAt="2"/>
            </a:pPr>
            <a:r>
              <a:rPr lang="en-US" altLang="ja-JP" sz="1600" dirty="0" err="1" smtClean="0">
                <a:ea typeface="ＭＳ Ｐゴシック" pitchFamily="34" charset="-128"/>
              </a:rPr>
              <a:t>Kada</a:t>
            </a:r>
            <a:r>
              <a:rPr lang="en-US" altLang="ja-JP" sz="1600" dirty="0" smtClean="0">
                <a:ea typeface="ＭＳ Ｐゴシック" pitchFamily="34" charset="-128"/>
              </a:rPr>
              <a:t> je </a:t>
            </a:r>
            <a:r>
              <a:rPr lang="en-US" altLang="ja-JP" sz="1600" dirty="0" err="1" smtClean="0">
                <a:ea typeface="ＭＳ Ｐゴシック" pitchFamily="34" charset="-128"/>
              </a:rPr>
              <a:t>ko-citiranje</a:t>
            </a:r>
            <a:r>
              <a:rPr lang="en-US" altLang="ja-JP" sz="1600" dirty="0" smtClean="0">
                <a:ea typeface="ＭＳ Ｐゴシック" pitchFamily="34" charset="-128"/>
              </a:rPr>
              <a:t> </a:t>
            </a:r>
            <a:r>
              <a:rPr lang="en-US" altLang="ja-JP" sz="1600" dirty="0" err="1" smtClean="0">
                <a:ea typeface="ＭＳ Ｐゴシック" pitchFamily="34" charset="-128"/>
              </a:rPr>
              <a:t>ucestalo</a:t>
            </a:r>
            <a:r>
              <a:rPr lang="en-US" altLang="ja-JP" sz="1600" dirty="0">
                <a:ea typeface="ＭＳ Ｐゴシック" pitchFamily="34" charset="-128"/>
              </a:rPr>
              <a:t/>
            </a:r>
            <a:br>
              <a:rPr lang="en-US" altLang="ja-JP" sz="1600" dirty="0">
                <a:ea typeface="ＭＳ Ｐゴシック" pitchFamily="34" charset="-128"/>
              </a:rPr>
            </a:br>
            <a:r>
              <a:rPr lang="en-US" altLang="ja-JP" sz="1600" dirty="0" err="1" smtClean="0">
                <a:ea typeface="ＭＳ Ｐゴシック" pitchFamily="34" charset="-128"/>
              </a:rPr>
              <a:t>ono</a:t>
            </a:r>
            <a:r>
              <a:rPr lang="en-US" altLang="ja-JP" sz="1600" dirty="0" smtClean="0">
                <a:ea typeface="ＭＳ Ｐゴシック" pitchFamily="34" charset="-128"/>
              </a:rPr>
              <a:t> </a:t>
            </a:r>
            <a:r>
              <a:rPr lang="en-US" altLang="ja-JP" sz="1600" dirty="0" err="1" smtClean="0">
                <a:ea typeface="ＭＳ Ｐゴシック" pitchFamily="34" charset="-128"/>
              </a:rPr>
              <a:t>formira</a:t>
            </a:r>
            <a:r>
              <a:rPr lang="en-US" altLang="ja-JP" sz="1600" dirty="0" smtClean="0">
                <a:ea typeface="ＭＳ Ｐゴシック" pitchFamily="34" charset="-128"/>
              </a:rPr>
              <a:t> </a:t>
            </a:r>
            <a:r>
              <a:rPr lang="en-US" altLang="ja-JP" sz="1600" dirty="0" err="1" smtClean="0">
                <a:ea typeface="ＭＳ Ｐゴシック" pitchFamily="34" charset="-128"/>
              </a:rPr>
              <a:t>grupu</a:t>
            </a:r>
            <a:r>
              <a:rPr lang="en-US" altLang="ja-JP" sz="1600" dirty="0" smtClean="0">
                <a:ea typeface="ＭＳ Ｐゴシック" pitchFamily="34" charset="-128"/>
              </a:rPr>
              <a:t> </a:t>
            </a:r>
            <a:r>
              <a:rPr lang="en-US" altLang="ja-JP" sz="1600" dirty="0" err="1" smtClean="0">
                <a:ea typeface="ＭＳ Ｐゴシック" pitchFamily="34" charset="-128"/>
              </a:rPr>
              <a:t>radova</a:t>
            </a:r>
            <a:r>
              <a:rPr lang="en-US" altLang="ja-JP" sz="1600" dirty="0">
                <a:ea typeface="ＭＳ Ｐゴシック" pitchFamily="34" charset="-128"/>
              </a:rPr>
              <a:t/>
            </a:r>
            <a:br>
              <a:rPr lang="en-US" altLang="ja-JP" sz="1600" dirty="0">
                <a:ea typeface="ＭＳ Ｐゴシック" pitchFamily="34" charset="-128"/>
              </a:rPr>
            </a:br>
            <a:r>
              <a:rPr lang="en-US" altLang="ja-JP" sz="1600" dirty="0" err="1" smtClean="0">
                <a:ea typeface="ＭＳ Ｐゴシック" pitchFamily="34" charset="-128"/>
              </a:rPr>
              <a:t>koji</a:t>
            </a:r>
            <a:r>
              <a:rPr lang="en-US" altLang="ja-JP" sz="1600" dirty="0" smtClean="0">
                <a:ea typeface="ＭＳ Ｐゴシック" pitchFamily="34" charset="-128"/>
              </a:rPr>
              <a:t> </a:t>
            </a:r>
            <a:r>
              <a:rPr lang="en-US" altLang="ja-JP" sz="1600" dirty="0" err="1" smtClean="0">
                <a:ea typeface="ＭＳ Ｐゴシック" pitchFamily="34" charset="-128"/>
              </a:rPr>
              <a:t>su</a:t>
            </a:r>
            <a:r>
              <a:rPr lang="en-US" altLang="ja-JP" sz="1600" dirty="0" smtClean="0">
                <a:ea typeface="ＭＳ Ｐゴシック" pitchFamily="34" charset="-128"/>
              </a:rPr>
              <a:t> </a:t>
            </a:r>
            <a:r>
              <a:rPr lang="en-US" altLang="ja-JP" sz="1600" dirty="0" err="1" smtClean="0">
                <a:ea typeface="ＭＳ Ｐゴシック" pitchFamily="34" charset="-128"/>
              </a:rPr>
              <a:t>svojim</a:t>
            </a:r>
            <a:r>
              <a:rPr lang="en-US" altLang="ja-JP" sz="1600" dirty="0" smtClean="0">
                <a:ea typeface="ＭＳ Ｐゴシック" pitchFamily="34" charset="-128"/>
              </a:rPr>
              <a:t> </a:t>
            </a:r>
            <a:r>
              <a:rPr lang="en-US" altLang="ja-JP" sz="1600" dirty="0" err="1" smtClean="0">
                <a:ea typeface="ＭＳ Ｐゴシック" pitchFamily="34" charset="-128"/>
              </a:rPr>
              <a:t>temama</a:t>
            </a:r>
            <a:r>
              <a:rPr lang="en-US" altLang="ja-JP" sz="1600" dirty="0">
                <a:ea typeface="ＭＳ Ｐゴシック" pitchFamily="34" charset="-128"/>
              </a:rPr>
              <a:t/>
            </a:r>
            <a:br>
              <a:rPr lang="en-US" altLang="ja-JP" sz="1600" dirty="0">
                <a:ea typeface="ＭＳ Ｐゴシック" pitchFamily="34" charset="-128"/>
              </a:rPr>
            </a:br>
            <a:r>
              <a:rPr lang="en-US" altLang="ja-JP" sz="1600" dirty="0" err="1" smtClean="0">
                <a:ea typeface="ＭＳ Ｐゴシック" pitchFamily="34" charset="-128"/>
              </a:rPr>
              <a:t>povezani</a:t>
            </a:r>
            <a:r>
              <a:rPr lang="en-US" altLang="ja-JP" sz="1600" dirty="0" smtClean="0">
                <a:ea typeface="ＭＳ Ｐゴシック" pitchFamily="34" charset="-128"/>
              </a:rPr>
              <a:t> </a:t>
            </a:r>
            <a:r>
              <a:rPr lang="en-US" altLang="ja-JP" sz="1600" dirty="0" err="1" smtClean="0">
                <a:ea typeface="ＭＳ Ｐゴシック" pitchFamily="34" charset="-128"/>
              </a:rPr>
              <a:t>jedni</a:t>
            </a:r>
            <a:r>
              <a:rPr lang="en-US" altLang="ja-JP" sz="1600" dirty="0" smtClean="0">
                <a:ea typeface="ＭＳ Ｐゴシック" pitchFamily="34" charset="-128"/>
              </a:rPr>
              <a:t> </a:t>
            </a:r>
            <a:r>
              <a:rPr lang="en-US" altLang="ja-JP" sz="1600" dirty="0" err="1" smtClean="0">
                <a:ea typeface="ＭＳ Ｐゴシック" pitchFamily="34" charset="-128"/>
              </a:rPr>
              <a:t>uz</a:t>
            </a:r>
            <a:r>
              <a:rPr lang="en-US" altLang="ja-JP" sz="1600" dirty="0" smtClean="0">
                <a:ea typeface="ＭＳ Ｐゴシック" pitchFamily="34" charset="-128"/>
              </a:rPr>
              <a:t> </a:t>
            </a:r>
            <a:r>
              <a:rPr lang="en-US" altLang="ja-JP" sz="1600" dirty="0" err="1" smtClean="0">
                <a:ea typeface="ＭＳ Ｐゴシック" pitchFamily="34" charset="-128"/>
              </a:rPr>
              <a:t>druge</a:t>
            </a:r>
            <a:r>
              <a:rPr lang="en-US" altLang="ja-JP" sz="1600" dirty="0" smtClean="0">
                <a:ea typeface="ＭＳ Ｐゴシック" pitchFamily="34" charset="-128"/>
              </a:rPr>
              <a:t>.</a:t>
            </a:r>
            <a:r>
              <a:rPr lang="en-US" altLang="ja-JP" sz="1600" dirty="0">
                <a:ea typeface="ＭＳ Ｐゴシック" pitchFamily="34" charset="-128"/>
              </a:rPr>
              <a:t/>
            </a:r>
            <a:br>
              <a:rPr lang="en-US" altLang="ja-JP" sz="1600" dirty="0">
                <a:ea typeface="ＭＳ Ｐゴシック" pitchFamily="34" charset="-128"/>
              </a:rPr>
            </a:br>
            <a:endParaRPr lang="en-US" altLang="ja-JP" sz="1600" dirty="0">
              <a:ea typeface="ＭＳ Ｐゴシック" pitchFamily="34" charset="-128"/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6431084" y="3359517"/>
            <a:ext cx="1001713" cy="912812"/>
            <a:chOff x="4150" y="1202"/>
            <a:chExt cx="871" cy="872"/>
          </a:xfrm>
        </p:grpSpPr>
        <p:grpSp>
          <p:nvGrpSpPr>
            <p:cNvPr id="3" name="Group 39"/>
            <p:cNvGrpSpPr>
              <a:grpSpLocks noChangeAspect="1"/>
            </p:cNvGrpSpPr>
            <p:nvPr/>
          </p:nvGrpSpPr>
          <p:grpSpPr bwMode="auto">
            <a:xfrm>
              <a:off x="4150" y="1202"/>
              <a:ext cx="871" cy="872"/>
              <a:chOff x="4286" y="1071"/>
              <a:chExt cx="725" cy="726"/>
            </a:xfrm>
          </p:grpSpPr>
          <p:sp>
            <p:nvSpPr>
              <p:cNvPr id="50219" name="Rectangle 40"/>
              <p:cNvSpPr>
                <a:spLocks noChangeAspect="1" noChangeArrowheads="1"/>
              </p:cNvSpPr>
              <p:nvPr/>
            </p:nvSpPr>
            <p:spPr bwMode="auto">
              <a:xfrm>
                <a:off x="4286" y="1071"/>
                <a:ext cx="226" cy="272"/>
              </a:xfrm>
              <a:prstGeom prst="rect">
                <a:avLst/>
              </a:prstGeom>
              <a:solidFill>
                <a:schemeClr val="tx2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ja-JP" sz="1800" dirty="0">
                    <a:ea typeface="ＭＳ Ｐゴシック" pitchFamily="34" charset="-128"/>
                  </a:rPr>
                  <a:t>A</a:t>
                </a:r>
              </a:p>
            </p:txBody>
          </p:sp>
          <p:sp>
            <p:nvSpPr>
              <p:cNvPr id="50220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4785" y="1298"/>
                <a:ext cx="226" cy="272"/>
              </a:xfrm>
              <a:prstGeom prst="rect">
                <a:avLst/>
              </a:prstGeom>
              <a:solidFill>
                <a:srgbClr val="FF3300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/>
              </a:p>
            </p:txBody>
          </p:sp>
          <p:sp>
            <p:nvSpPr>
              <p:cNvPr id="50221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4785" y="1298"/>
                <a:ext cx="226" cy="272"/>
              </a:xfrm>
              <a:prstGeom prst="rect">
                <a:avLst/>
              </a:prstGeom>
              <a:solidFill>
                <a:schemeClr val="bg2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ja-JP" sz="1800" dirty="0">
                    <a:ea typeface="ＭＳ Ｐゴシック" pitchFamily="34" charset="-128"/>
                  </a:rPr>
                  <a:t>P</a:t>
                </a:r>
              </a:p>
            </p:txBody>
          </p:sp>
          <p:sp>
            <p:nvSpPr>
              <p:cNvPr id="50222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4286" y="1525"/>
                <a:ext cx="226" cy="272"/>
              </a:xfrm>
              <a:prstGeom prst="rect">
                <a:avLst/>
              </a:prstGeom>
              <a:solidFill>
                <a:schemeClr val="tx2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ja-JP" sz="1800" dirty="0">
                    <a:ea typeface="ＭＳ Ｐゴシック" pitchFamily="34" charset="-128"/>
                  </a:rPr>
                  <a:t>B</a:t>
                </a:r>
              </a:p>
            </p:txBody>
          </p:sp>
          <p:cxnSp>
            <p:nvCxnSpPr>
              <p:cNvPr id="50223" name="AutoShape 44"/>
              <p:cNvCxnSpPr>
                <a:cxnSpLocks noChangeAspect="1" noChangeShapeType="1"/>
                <a:stCxn id="50220" idx="1"/>
                <a:endCxn id="50219" idx="3"/>
              </p:cNvCxnSpPr>
              <p:nvPr/>
            </p:nvCxnSpPr>
            <p:spPr bwMode="auto">
              <a:xfrm flipH="1" flipV="1">
                <a:off x="4512" y="1207"/>
                <a:ext cx="273" cy="22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0224" name="AutoShape 45"/>
              <p:cNvCxnSpPr>
                <a:cxnSpLocks noChangeAspect="1" noChangeShapeType="1"/>
                <a:stCxn id="50220" idx="1"/>
              </p:cNvCxnSpPr>
              <p:nvPr/>
            </p:nvCxnSpPr>
            <p:spPr bwMode="auto">
              <a:xfrm flipH="1">
                <a:off x="4512" y="1434"/>
                <a:ext cx="273" cy="2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50218" name="Line 46"/>
            <p:cNvSpPr>
              <a:spLocks noChangeShapeType="1"/>
            </p:cNvSpPr>
            <p:nvPr/>
          </p:nvSpPr>
          <p:spPr bwMode="auto">
            <a:xfrm>
              <a:off x="4282" y="154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6127872" y="4531092"/>
            <a:ext cx="1450975" cy="1111250"/>
            <a:chOff x="4014" y="2186"/>
            <a:chExt cx="1116" cy="1179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4169" y="2306"/>
              <a:ext cx="961" cy="1014"/>
              <a:chOff x="4169" y="2296"/>
              <a:chExt cx="961" cy="1014"/>
            </a:xfrm>
          </p:grpSpPr>
          <p:sp>
            <p:nvSpPr>
              <p:cNvPr id="50187" name="Rectangle 7"/>
              <p:cNvSpPr>
                <a:spLocks noChangeAspect="1" noChangeArrowheads="1"/>
              </p:cNvSpPr>
              <p:nvPr/>
            </p:nvSpPr>
            <p:spPr bwMode="auto">
              <a:xfrm>
                <a:off x="4170" y="2341"/>
                <a:ext cx="163" cy="197"/>
              </a:xfrm>
              <a:prstGeom prst="rect">
                <a:avLst/>
              </a:prstGeom>
              <a:solidFill>
                <a:schemeClr val="tx2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ja-JP" sz="1800" dirty="0">
                    <a:ea typeface="ＭＳ Ｐゴシック" pitchFamily="34" charset="-128"/>
                  </a:rPr>
                  <a:t>A</a:t>
                </a:r>
              </a:p>
            </p:txBody>
          </p:sp>
          <p:sp>
            <p:nvSpPr>
              <p:cNvPr id="50188" name="Rectangle 8"/>
              <p:cNvSpPr>
                <a:spLocks noChangeAspect="1" noChangeArrowheads="1"/>
              </p:cNvSpPr>
              <p:nvPr/>
            </p:nvSpPr>
            <p:spPr bwMode="auto">
              <a:xfrm>
                <a:off x="4604" y="2296"/>
                <a:ext cx="163" cy="197"/>
              </a:xfrm>
              <a:prstGeom prst="rect">
                <a:avLst/>
              </a:prstGeom>
              <a:solidFill>
                <a:schemeClr val="bg2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50189" name="Rectangle 9"/>
              <p:cNvSpPr>
                <a:spLocks noChangeAspect="1" noChangeArrowheads="1"/>
              </p:cNvSpPr>
              <p:nvPr/>
            </p:nvSpPr>
            <p:spPr bwMode="auto">
              <a:xfrm>
                <a:off x="4170" y="2669"/>
                <a:ext cx="163" cy="197"/>
              </a:xfrm>
              <a:prstGeom prst="rect">
                <a:avLst/>
              </a:prstGeom>
              <a:solidFill>
                <a:schemeClr val="tx2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ja-JP" sz="1800" dirty="0">
                    <a:ea typeface="ＭＳ Ｐゴシック" pitchFamily="34" charset="-128"/>
                  </a:rPr>
                  <a:t>B</a:t>
                </a:r>
              </a:p>
            </p:txBody>
          </p:sp>
          <p:cxnSp>
            <p:nvCxnSpPr>
              <p:cNvPr id="50190" name="AutoShape 10"/>
              <p:cNvCxnSpPr>
                <a:cxnSpLocks noChangeAspect="1" noChangeShapeType="1"/>
                <a:stCxn id="50188" idx="1"/>
                <a:endCxn id="50187" idx="3"/>
              </p:cNvCxnSpPr>
              <p:nvPr/>
            </p:nvCxnSpPr>
            <p:spPr bwMode="auto">
              <a:xfrm flipH="1">
                <a:off x="4333" y="2395"/>
                <a:ext cx="271" cy="4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0191" name="AutoShape 11"/>
              <p:cNvCxnSpPr>
                <a:cxnSpLocks noChangeAspect="1" noChangeShapeType="1"/>
                <a:stCxn id="50188" idx="1"/>
                <a:endCxn id="50189" idx="3"/>
              </p:cNvCxnSpPr>
              <p:nvPr/>
            </p:nvCxnSpPr>
            <p:spPr bwMode="auto">
              <a:xfrm flipH="1">
                <a:off x="4333" y="2395"/>
                <a:ext cx="271" cy="37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50192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4694" y="2387"/>
                <a:ext cx="163" cy="197"/>
              </a:xfrm>
              <a:prstGeom prst="rect">
                <a:avLst/>
              </a:prstGeom>
              <a:solidFill>
                <a:schemeClr val="bg2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50193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4785" y="2478"/>
                <a:ext cx="163" cy="197"/>
              </a:xfrm>
              <a:prstGeom prst="rect">
                <a:avLst/>
              </a:prstGeom>
              <a:solidFill>
                <a:schemeClr val="bg2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50194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4876" y="2568"/>
                <a:ext cx="163" cy="197"/>
              </a:xfrm>
              <a:prstGeom prst="rect">
                <a:avLst/>
              </a:prstGeom>
              <a:solidFill>
                <a:schemeClr val="bg2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50195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4649" y="3113"/>
                <a:ext cx="163" cy="197"/>
              </a:xfrm>
              <a:prstGeom prst="rect">
                <a:avLst/>
              </a:prstGeom>
              <a:solidFill>
                <a:schemeClr val="bg2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50196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4713" y="3006"/>
                <a:ext cx="163" cy="197"/>
              </a:xfrm>
              <a:prstGeom prst="rect">
                <a:avLst/>
              </a:prstGeom>
              <a:solidFill>
                <a:schemeClr val="bg2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50197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4785" y="2886"/>
                <a:ext cx="163" cy="197"/>
              </a:xfrm>
              <a:prstGeom prst="rect">
                <a:avLst/>
              </a:prstGeom>
              <a:solidFill>
                <a:schemeClr val="bg2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50198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4876" y="2795"/>
                <a:ext cx="163" cy="197"/>
              </a:xfrm>
              <a:prstGeom prst="rect">
                <a:avLst/>
              </a:prstGeom>
              <a:solidFill>
                <a:schemeClr val="bg2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50199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4967" y="2659"/>
                <a:ext cx="163" cy="197"/>
              </a:xfrm>
              <a:prstGeom prst="rect">
                <a:avLst/>
              </a:prstGeom>
              <a:solidFill>
                <a:schemeClr val="bg2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50200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4169" y="3006"/>
                <a:ext cx="163" cy="197"/>
              </a:xfrm>
              <a:prstGeom prst="rect">
                <a:avLst/>
              </a:prstGeom>
              <a:solidFill>
                <a:schemeClr val="tx2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ja-JP" sz="1800" dirty="0">
                    <a:ea typeface="ＭＳ Ｐゴシック" pitchFamily="34" charset="-128"/>
                  </a:rPr>
                  <a:t>C</a:t>
                </a:r>
              </a:p>
            </p:txBody>
          </p:sp>
          <p:cxnSp>
            <p:nvCxnSpPr>
              <p:cNvPr id="50201" name="AutoShape 21"/>
              <p:cNvCxnSpPr>
                <a:cxnSpLocks noChangeAspect="1" noChangeShapeType="1"/>
                <a:stCxn id="50192" idx="1"/>
                <a:endCxn id="50189" idx="3"/>
              </p:cNvCxnSpPr>
              <p:nvPr/>
            </p:nvCxnSpPr>
            <p:spPr bwMode="auto">
              <a:xfrm flipH="1">
                <a:off x="4333" y="2486"/>
                <a:ext cx="361" cy="2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0202" name="AutoShape 22"/>
              <p:cNvCxnSpPr>
                <a:cxnSpLocks noChangeAspect="1" noChangeShapeType="1"/>
                <a:stCxn id="50192" idx="1"/>
                <a:endCxn id="50187" idx="3"/>
              </p:cNvCxnSpPr>
              <p:nvPr/>
            </p:nvCxnSpPr>
            <p:spPr bwMode="auto">
              <a:xfrm flipH="1" flipV="1">
                <a:off x="4333" y="2440"/>
                <a:ext cx="361" cy="4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0203" name="AutoShape 23"/>
              <p:cNvCxnSpPr>
                <a:cxnSpLocks noChangeAspect="1" noChangeShapeType="1"/>
                <a:stCxn id="50193" idx="1"/>
                <a:endCxn id="50187" idx="3"/>
              </p:cNvCxnSpPr>
              <p:nvPr/>
            </p:nvCxnSpPr>
            <p:spPr bwMode="auto">
              <a:xfrm flipH="1" flipV="1">
                <a:off x="4333" y="2440"/>
                <a:ext cx="452" cy="13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0204" name="AutoShape 24"/>
              <p:cNvCxnSpPr>
                <a:cxnSpLocks noChangeAspect="1" noChangeShapeType="1"/>
                <a:stCxn id="50193" idx="1"/>
                <a:endCxn id="50189" idx="3"/>
              </p:cNvCxnSpPr>
              <p:nvPr/>
            </p:nvCxnSpPr>
            <p:spPr bwMode="auto">
              <a:xfrm flipH="1">
                <a:off x="4333" y="2577"/>
                <a:ext cx="452" cy="19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0205" name="AutoShape 25"/>
              <p:cNvCxnSpPr>
                <a:cxnSpLocks noChangeAspect="1" noChangeShapeType="1"/>
                <a:stCxn id="50194" idx="1"/>
                <a:endCxn id="50189" idx="3"/>
              </p:cNvCxnSpPr>
              <p:nvPr/>
            </p:nvCxnSpPr>
            <p:spPr bwMode="auto">
              <a:xfrm flipH="1">
                <a:off x="4333" y="2667"/>
                <a:ext cx="543" cy="10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0206" name="AutoShape 26"/>
              <p:cNvCxnSpPr>
                <a:cxnSpLocks noChangeAspect="1" noChangeShapeType="1"/>
                <a:stCxn id="50194" idx="1"/>
                <a:endCxn id="50187" idx="3"/>
              </p:cNvCxnSpPr>
              <p:nvPr/>
            </p:nvCxnSpPr>
            <p:spPr bwMode="auto">
              <a:xfrm flipH="1" flipV="1">
                <a:off x="4333" y="2440"/>
                <a:ext cx="543" cy="22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0207" name="AutoShape 27"/>
              <p:cNvCxnSpPr>
                <a:cxnSpLocks noChangeAspect="1" noChangeShapeType="1"/>
                <a:stCxn id="50199" idx="1"/>
                <a:endCxn id="50189" idx="3"/>
              </p:cNvCxnSpPr>
              <p:nvPr/>
            </p:nvCxnSpPr>
            <p:spPr bwMode="auto">
              <a:xfrm flipH="1">
                <a:off x="4333" y="2758"/>
                <a:ext cx="634" cy="1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0208" name="AutoShape 28"/>
              <p:cNvCxnSpPr>
                <a:cxnSpLocks noChangeAspect="1" noChangeShapeType="1"/>
                <a:stCxn id="50199" idx="1"/>
                <a:endCxn id="50200" idx="3"/>
              </p:cNvCxnSpPr>
              <p:nvPr/>
            </p:nvCxnSpPr>
            <p:spPr bwMode="auto">
              <a:xfrm flipH="1">
                <a:off x="4332" y="2758"/>
                <a:ext cx="635" cy="34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0209" name="AutoShape 29"/>
              <p:cNvCxnSpPr>
                <a:cxnSpLocks noChangeAspect="1" noChangeShapeType="1"/>
                <a:stCxn id="50198" idx="1"/>
                <a:endCxn id="50189" idx="3"/>
              </p:cNvCxnSpPr>
              <p:nvPr/>
            </p:nvCxnSpPr>
            <p:spPr bwMode="auto">
              <a:xfrm flipH="1" flipV="1">
                <a:off x="4333" y="2768"/>
                <a:ext cx="543" cy="1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0210" name="AutoShape 30"/>
              <p:cNvCxnSpPr>
                <a:cxnSpLocks noChangeAspect="1" noChangeShapeType="1"/>
                <a:stCxn id="50198" idx="1"/>
                <a:endCxn id="50200" idx="3"/>
              </p:cNvCxnSpPr>
              <p:nvPr/>
            </p:nvCxnSpPr>
            <p:spPr bwMode="auto">
              <a:xfrm flipH="1">
                <a:off x="4332" y="2894"/>
                <a:ext cx="544" cy="2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0211" name="AutoShape 31"/>
              <p:cNvCxnSpPr>
                <a:cxnSpLocks noChangeAspect="1" noChangeShapeType="1"/>
                <a:stCxn id="50197" idx="1"/>
                <a:endCxn id="50189" idx="3"/>
              </p:cNvCxnSpPr>
              <p:nvPr/>
            </p:nvCxnSpPr>
            <p:spPr bwMode="auto">
              <a:xfrm flipH="1" flipV="1">
                <a:off x="4333" y="2768"/>
                <a:ext cx="452" cy="21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0212" name="AutoShape 32"/>
              <p:cNvCxnSpPr>
                <a:cxnSpLocks noChangeAspect="1" noChangeShapeType="1"/>
                <a:stCxn id="50197" idx="1"/>
                <a:endCxn id="50200" idx="3"/>
              </p:cNvCxnSpPr>
              <p:nvPr/>
            </p:nvCxnSpPr>
            <p:spPr bwMode="auto">
              <a:xfrm flipH="1">
                <a:off x="4332" y="2985"/>
                <a:ext cx="453" cy="12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0213" name="AutoShape 33"/>
              <p:cNvCxnSpPr>
                <a:cxnSpLocks noChangeAspect="1" noChangeShapeType="1"/>
                <a:stCxn id="50196" idx="1"/>
                <a:endCxn id="50200" idx="3"/>
              </p:cNvCxnSpPr>
              <p:nvPr/>
            </p:nvCxnSpPr>
            <p:spPr bwMode="auto">
              <a:xfrm flipH="1">
                <a:off x="4332" y="3105"/>
                <a:ext cx="381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0214" name="AutoShape 34"/>
              <p:cNvCxnSpPr>
                <a:cxnSpLocks noChangeAspect="1" noChangeShapeType="1"/>
                <a:stCxn id="50196" idx="1"/>
                <a:endCxn id="50189" idx="3"/>
              </p:cNvCxnSpPr>
              <p:nvPr/>
            </p:nvCxnSpPr>
            <p:spPr bwMode="auto">
              <a:xfrm flipH="1" flipV="1">
                <a:off x="4333" y="2768"/>
                <a:ext cx="380" cy="33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0215" name="AutoShape 35"/>
              <p:cNvCxnSpPr>
                <a:cxnSpLocks noChangeAspect="1" noChangeShapeType="1"/>
                <a:stCxn id="50195" idx="1"/>
                <a:endCxn id="50189" idx="3"/>
              </p:cNvCxnSpPr>
              <p:nvPr/>
            </p:nvCxnSpPr>
            <p:spPr bwMode="auto">
              <a:xfrm flipH="1" flipV="1">
                <a:off x="4333" y="2768"/>
                <a:ext cx="316" cy="4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0216" name="AutoShape 36"/>
              <p:cNvCxnSpPr>
                <a:cxnSpLocks noChangeAspect="1" noChangeShapeType="1"/>
                <a:stCxn id="50195" idx="1"/>
                <a:endCxn id="50200" idx="3"/>
              </p:cNvCxnSpPr>
              <p:nvPr/>
            </p:nvCxnSpPr>
            <p:spPr bwMode="auto">
              <a:xfrm flipH="1" flipV="1">
                <a:off x="4332" y="3105"/>
                <a:ext cx="317" cy="10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50186" name="Oval 37"/>
            <p:cNvSpPr>
              <a:spLocks noChangeArrowheads="1"/>
            </p:cNvSpPr>
            <p:nvPr/>
          </p:nvSpPr>
          <p:spPr bwMode="auto">
            <a:xfrm>
              <a:off x="4014" y="2186"/>
              <a:ext cx="499" cy="1179"/>
            </a:xfrm>
            <a:prstGeom prst="ellipse">
              <a:avLst/>
            </a:prstGeom>
            <a:noFill/>
            <a:ln w="38100">
              <a:solidFill>
                <a:srgbClr val="FF66CC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dirty="0"/>
            </a:p>
          </p:txBody>
        </p:sp>
      </p:grpSp>
      <p:sp>
        <p:nvSpPr>
          <p:cNvPr id="50182" name="Rectangle 5"/>
          <p:cNvSpPr>
            <a:spLocks noChangeArrowheads="1"/>
          </p:cNvSpPr>
          <p:nvPr/>
        </p:nvSpPr>
        <p:spPr bwMode="auto">
          <a:xfrm>
            <a:off x="755576" y="116632"/>
            <a:ext cx="73548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 dirty="0" err="1" smtClean="0">
                <a:solidFill>
                  <a:schemeClr val="tx2"/>
                </a:solidFill>
              </a:rPr>
              <a:t>Kako</a:t>
            </a:r>
            <a:r>
              <a:rPr lang="en-GB" sz="2800" b="1" dirty="0" smtClean="0">
                <a:solidFill>
                  <a:schemeClr val="tx2"/>
                </a:solidFill>
              </a:rPr>
              <a:t> Research Fronts </a:t>
            </a:r>
            <a:r>
              <a:rPr lang="en-GB" sz="2800" b="1" dirty="0" err="1" smtClean="0">
                <a:solidFill>
                  <a:schemeClr val="tx2"/>
                </a:solidFill>
              </a:rPr>
              <a:t>funkcioniraju</a:t>
            </a:r>
            <a:r>
              <a:rPr lang="en-GB" sz="2800" b="1" dirty="0" smtClean="0">
                <a:solidFill>
                  <a:schemeClr val="tx2"/>
                </a:solidFill>
              </a:rPr>
              <a:t>?</a:t>
            </a:r>
          </a:p>
          <a:p>
            <a:r>
              <a:rPr lang="en-GB" sz="2800" b="1" dirty="0" smtClean="0">
                <a:solidFill>
                  <a:schemeClr val="tx2"/>
                </a:solidFill>
              </a:rPr>
              <a:t>Co-Citation </a:t>
            </a:r>
            <a:r>
              <a:rPr lang="en-GB" sz="2800" b="1" dirty="0" err="1" smtClean="0">
                <a:solidFill>
                  <a:schemeClr val="tx2"/>
                </a:solidFill>
              </a:rPr>
              <a:t>Analiza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532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4976" y="2472103"/>
            <a:ext cx="7369175" cy="836613"/>
          </a:xfrm>
        </p:spPr>
        <p:txBody>
          <a:bodyPr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Co-Citation </a:t>
            </a:r>
            <a:r>
              <a:rPr lang="en-US" sz="1600" b="1" dirty="0" err="1" smtClean="0">
                <a:solidFill>
                  <a:schemeClr val="tx1"/>
                </a:solidFill>
              </a:rPr>
              <a:t>Analiza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Klastering</a:t>
            </a: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dirty="0" err="1" smtClean="0">
                <a:solidFill>
                  <a:schemeClr val="tx1"/>
                </a:solidFill>
              </a:rPr>
              <a:t>Broji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koliko</a:t>
            </a:r>
            <a:r>
              <a:rPr lang="en-US" sz="1600" dirty="0" smtClean="0">
                <a:solidFill>
                  <a:schemeClr val="tx1"/>
                </a:solidFill>
              </a:rPr>
              <a:t> je </a:t>
            </a:r>
            <a:r>
              <a:rPr lang="en-US" sz="1600" dirty="0" err="1" smtClean="0">
                <a:solidFill>
                  <a:schemeClr val="tx1"/>
                </a:solidFill>
              </a:rPr>
              <a:t>puta</a:t>
            </a:r>
            <a:r>
              <a:rPr lang="en-US" sz="1600" dirty="0" smtClean="0">
                <a:solidFill>
                  <a:schemeClr val="tx1"/>
                </a:solidFill>
              </a:rPr>
              <a:t> par </a:t>
            </a:r>
            <a:r>
              <a:rPr lang="en-US" sz="1600" dirty="0" err="1" smtClean="0">
                <a:solidFill>
                  <a:schemeClr val="tx1"/>
                </a:solidFill>
              </a:rPr>
              <a:t>radova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ko-citiran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</a:rPr>
              <a:t>Sto</a:t>
            </a:r>
            <a:r>
              <a:rPr lang="en-US" sz="1600" dirty="0" smtClean="0">
                <a:solidFill>
                  <a:schemeClr val="tx1"/>
                </a:solidFill>
              </a:rPr>
              <a:t> se vise </a:t>
            </a:r>
            <a:r>
              <a:rPr lang="en-US" sz="1600" dirty="0" err="1" smtClean="0">
                <a:solidFill>
                  <a:schemeClr val="tx1"/>
                </a:solidFill>
              </a:rPr>
              <a:t>radova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po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paru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ko-citira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veca</a:t>
            </a:r>
            <a:r>
              <a:rPr lang="en-US" sz="1600" dirty="0" smtClean="0">
                <a:solidFill>
                  <a:schemeClr val="tx1"/>
                </a:solidFill>
              </a:rPr>
              <a:t> je </a:t>
            </a:r>
            <a:r>
              <a:rPr lang="en-US" sz="1600" dirty="0" err="1" smtClean="0">
                <a:solidFill>
                  <a:schemeClr val="tx1"/>
                </a:solidFill>
              </a:rPr>
              <a:t>veza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izmedju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radova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</a:rPr>
              <a:t>Veze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su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uvijek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dinamicne</a:t>
            </a:r>
            <a:r>
              <a:rPr lang="en-US" sz="1600" dirty="0" smtClean="0">
                <a:solidFill>
                  <a:schemeClr val="tx1"/>
                </a:solidFill>
              </a:rPr>
              <a:t> (</a:t>
            </a:r>
            <a:r>
              <a:rPr lang="en-US" sz="1600" dirty="0" err="1" smtClean="0">
                <a:solidFill>
                  <a:schemeClr val="tx1"/>
                </a:solidFill>
              </a:rPr>
              <a:t>novi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radovi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mogu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citirati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radove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koji</a:t>
            </a:r>
            <a:r>
              <a:rPr lang="en-US" sz="1600" dirty="0" smtClean="0">
                <a:solidFill>
                  <a:schemeClr val="tx1"/>
                </a:solidFill>
              </a:rPr>
              <a:t> se </a:t>
            </a:r>
            <a:r>
              <a:rPr lang="en-US" sz="1600" dirty="0" err="1" smtClean="0">
                <a:solidFill>
                  <a:schemeClr val="tx1"/>
                </a:solidFill>
              </a:rPr>
              <a:t>vec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nalaze</a:t>
            </a:r>
            <a:r>
              <a:rPr lang="en-US" sz="1600" dirty="0" smtClean="0">
                <a:solidFill>
                  <a:schemeClr val="tx1"/>
                </a:solidFill>
              </a:rPr>
              <a:t> u </a:t>
            </a:r>
            <a:r>
              <a:rPr lang="en-US" sz="1600" dirty="0" err="1" smtClean="0">
                <a:solidFill>
                  <a:schemeClr val="tx1"/>
                </a:solidFill>
              </a:rPr>
              <a:t>klasterima</a:t>
            </a:r>
            <a:r>
              <a:rPr lang="en-US" sz="1600" dirty="0" smtClean="0">
                <a:solidFill>
                  <a:schemeClr val="tx1"/>
                </a:solidFill>
              </a:rPr>
              <a:t>) </a:t>
            </a:r>
            <a:r>
              <a:rPr lang="en-AU" sz="1600" i="1" dirty="0" smtClean="0"/>
              <a:t/>
            </a:r>
            <a:br>
              <a:rPr lang="en-AU" sz="1600" i="1" dirty="0" smtClean="0"/>
            </a:b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50184" name="Rectangle 5"/>
          <p:cNvSpPr>
            <a:spLocks noChangeArrowheads="1"/>
          </p:cNvSpPr>
          <p:nvPr/>
        </p:nvSpPr>
        <p:spPr bwMode="auto">
          <a:xfrm>
            <a:off x="3652838" y="6064250"/>
            <a:ext cx="52863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/>
              <a:t>Henry Small, “Co-Citation in the Scientific Literature: A New Measure of the Relationship Between Two Documents,” </a:t>
            </a:r>
            <a:r>
              <a:rPr lang="en-US" sz="1000" i="1" dirty="0"/>
              <a:t>Journal of the American Society for Information Science,</a:t>
            </a:r>
            <a:r>
              <a:rPr lang="en-US" sz="1000" dirty="0"/>
              <a:t> 24(4): 265-69, July/August 1973</a:t>
            </a:r>
          </a:p>
        </p:txBody>
      </p:sp>
      <p:sp>
        <p:nvSpPr>
          <p:cNvPr id="51" name="Chevron 4"/>
          <p:cNvSpPr/>
          <p:nvPr/>
        </p:nvSpPr>
        <p:spPr bwMode="auto">
          <a:xfrm>
            <a:off x="322262" y="13232"/>
            <a:ext cx="1531938" cy="8223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8006" tIns="16002" rIns="16002" bIns="16002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endParaRPr lang="en-US" sz="1100" b="1" dirty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629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152400"/>
            <a:ext cx="7905750" cy="1371600"/>
          </a:xfrm>
        </p:spPr>
        <p:txBody>
          <a:bodyPr/>
          <a:lstStyle/>
          <a:p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 smtClean="0"/>
              <a:t>Vise informacija i linkovi za obuke: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dirty="0" smtClean="0"/>
              <a:t>www.wokinfo.com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http://www.youtube.com/user/WoSTraining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- Thomson Reuters - Do Not Distribute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343400"/>
            <a:ext cx="2267744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 smtClean="0"/>
              <a:t>Pristup</a:t>
            </a:r>
            <a:r>
              <a:rPr lang="en-GB" dirty="0" smtClean="0"/>
              <a:t> </a:t>
            </a:r>
            <a:r>
              <a:rPr lang="en-GB" dirty="0" err="1" smtClean="0"/>
              <a:t>obukama</a:t>
            </a:r>
            <a:r>
              <a:rPr lang="en-GB" dirty="0" smtClean="0"/>
              <a:t>, </a:t>
            </a:r>
            <a:r>
              <a:rPr lang="en-GB" dirty="0" err="1" smtClean="0"/>
              <a:t>vodicima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jedinstvenim</a:t>
            </a:r>
            <a:r>
              <a:rPr lang="en-GB" dirty="0" smtClean="0"/>
              <a:t> </a:t>
            </a:r>
            <a:r>
              <a:rPr lang="en-GB" dirty="0" err="1" smtClean="0"/>
              <a:t>informacijama</a:t>
            </a:r>
            <a:r>
              <a:rPr lang="en-GB" dirty="0" smtClean="0"/>
              <a:t> o</a:t>
            </a:r>
            <a:r>
              <a:rPr lang="pl-PL" dirty="0" smtClean="0"/>
              <a:t> T</a:t>
            </a:r>
            <a:r>
              <a:rPr lang="de-DE" dirty="0" smtClean="0"/>
              <a:t>homson Reuters-u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Box 3"/>
          <p:cNvSpPr txBox="1">
            <a:spLocks noChangeArrowheads="1"/>
          </p:cNvSpPr>
          <p:nvPr/>
        </p:nvSpPr>
        <p:spPr bwMode="auto">
          <a:xfrm>
            <a:off x="0" y="533400"/>
            <a:ext cx="8890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4000" dirty="0">
                <a:solidFill>
                  <a:srgbClr val="FF8000"/>
                </a:solidFill>
              </a:rPr>
              <a:t>     </a:t>
            </a:r>
            <a:r>
              <a:rPr lang="de-DE" sz="4000" dirty="0">
                <a:solidFill>
                  <a:srgbClr val="FF8000"/>
                </a:solidFill>
              </a:rPr>
              <a:t>     </a:t>
            </a:r>
          </a:p>
          <a:p>
            <a:endParaRPr lang="de-DE" sz="4000" dirty="0">
              <a:solidFill>
                <a:srgbClr val="FF8000"/>
              </a:solidFill>
            </a:endParaRPr>
          </a:p>
          <a:p>
            <a:endParaRPr lang="de-DE" sz="4000" dirty="0">
              <a:solidFill>
                <a:srgbClr val="FF8000"/>
              </a:solidFill>
            </a:endParaRPr>
          </a:p>
          <a:p>
            <a:endParaRPr lang="de-DE" sz="4000" dirty="0">
              <a:solidFill>
                <a:srgbClr val="FF8000"/>
              </a:solidFill>
            </a:endParaRPr>
          </a:p>
          <a:p>
            <a:pPr algn="ctr"/>
            <a:r>
              <a:rPr lang="de-DE" sz="4000" dirty="0" smtClean="0">
                <a:solidFill>
                  <a:srgbClr val="FF8000"/>
                </a:solidFill>
              </a:rPr>
              <a:t>Hvala!</a:t>
            </a:r>
            <a:endParaRPr lang="de-DE" sz="4000" dirty="0"/>
          </a:p>
          <a:p>
            <a:r>
              <a:rPr lang="de-DE" sz="2000" dirty="0"/>
              <a:t>        </a:t>
            </a:r>
            <a:r>
              <a:rPr lang="de-DE" sz="2000" dirty="0" smtClean="0"/>
              <a:t>Marko Zovko</a:t>
            </a:r>
            <a:endParaRPr lang="de-DE" sz="2000" dirty="0"/>
          </a:p>
          <a:p>
            <a:r>
              <a:rPr lang="de-DE" sz="2000" dirty="0"/>
              <a:t>        </a:t>
            </a:r>
            <a:r>
              <a:rPr lang="de-DE" sz="2000" dirty="0" smtClean="0"/>
              <a:t>Regional Sales Associate</a:t>
            </a:r>
            <a:endParaRPr lang="de-DE" sz="2000" dirty="0"/>
          </a:p>
          <a:p>
            <a:r>
              <a:rPr lang="de-DE" sz="2000" dirty="0"/>
              <a:t>        </a:t>
            </a:r>
            <a:r>
              <a:rPr lang="de-DE" sz="2000" dirty="0" smtClean="0"/>
              <a:t>IP &amp; Science</a:t>
            </a:r>
          </a:p>
          <a:p>
            <a:r>
              <a:rPr lang="de-DE" sz="2000" dirty="0" smtClean="0">
                <a:hlinkClick r:id="rId3"/>
              </a:rPr>
              <a:t>marko.zovko@thomsonreuters.com</a:t>
            </a:r>
            <a:endParaRPr lang="de-DE" sz="2000" dirty="0" smtClean="0"/>
          </a:p>
          <a:p>
            <a:endParaRPr lang="de-DE" sz="2000" dirty="0" smtClean="0"/>
          </a:p>
          <a:p>
            <a:r>
              <a:rPr lang="de-DE" sz="2000" dirty="0" smtClean="0"/>
              <a:t>        Iulian Herciu</a:t>
            </a:r>
          </a:p>
          <a:p>
            <a:r>
              <a:rPr lang="de-DE" sz="2000" dirty="0" smtClean="0"/>
              <a:t> </a:t>
            </a:r>
            <a:r>
              <a:rPr lang="de-DE" sz="2000" dirty="0" smtClean="0">
                <a:hlinkClick r:id="rId4"/>
              </a:rPr>
              <a:t>iulian.herciu@thomsonreuters.com</a:t>
            </a:r>
            <a:endParaRPr lang="de-DE" sz="2000" dirty="0" smtClean="0"/>
          </a:p>
          <a:p>
            <a:endParaRPr lang="de-DE" sz="2000" dirty="0" smtClean="0"/>
          </a:p>
          <a:p>
            <a:endParaRPr lang="de-DE" sz="2000" dirty="0"/>
          </a:p>
          <a:p>
            <a:endParaRPr lang="en-US" sz="2800" dirty="0">
              <a:solidFill>
                <a:srgbClr val="FF8000"/>
              </a:solidFill>
            </a:endParaRPr>
          </a:p>
        </p:txBody>
      </p:sp>
      <p:pic>
        <p:nvPicPr>
          <p:cNvPr id="90115" name="Picture 15" descr="Newfaces 0f research_100ppi_15x5"/>
          <p:cNvPicPr>
            <a:picLocks noChangeAspect="1" noChangeArrowheads="1"/>
          </p:cNvPicPr>
          <p:nvPr/>
        </p:nvPicPr>
        <p:blipFill>
          <a:blip r:embed="rId5" cstate="print"/>
          <a:srcRect b="21428"/>
          <a:stretch>
            <a:fillRect/>
          </a:stretch>
        </p:blipFill>
        <p:spPr bwMode="auto">
          <a:xfrm>
            <a:off x="179512" y="188640"/>
            <a:ext cx="8686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488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53350" cy="6365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Knowledge Bold" pitchFamily="34" charset="0"/>
              </a:rPr>
              <a:t>SCIENCE CITATION INDEX</a:t>
            </a:r>
            <a:r>
              <a:rPr lang="en-US" baseline="24000" dirty="0" smtClean="0">
                <a:latin typeface="Knowledge Bold" pitchFamily="34" charset="0"/>
                <a:cs typeface="Arial" pitchFamily="34" charset="0"/>
              </a:rPr>
              <a:t>®</a:t>
            </a:r>
            <a:r>
              <a:rPr lang="en-US" dirty="0" smtClean="0">
                <a:latin typeface="Knowledge Bold" pitchFamily="34" charset="0"/>
                <a:cs typeface="Arial" pitchFamily="34" charset="0"/>
              </a:rPr>
              <a:t> 1964</a:t>
            </a:r>
            <a:endParaRPr lang="en-US" baseline="30000" dirty="0" smtClean="0">
              <a:latin typeface="Knowledge Bold" pitchFamily="34" charset="0"/>
              <a:cs typeface="Arial" pitchFamily="34" charset="0"/>
            </a:endParaRPr>
          </a:p>
        </p:txBody>
      </p:sp>
      <p:pic>
        <p:nvPicPr>
          <p:cNvPr id="2488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204864"/>
            <a:ext cx="2331368" cy="1813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6" descr="GarfieldSciencePaper"/>
          <p:cNvPicPr>
            <a:picLocks noChangeAspect="1" noChangeArrowheads="1"/>
          </p:cNvPicPr>
          <p:nvPr/>
        </p:nvPicPr>
        <p:blipFill>
          <a:blip r:embed="rId4" cstate="print"/>
          <a:srcRect r="12735" b="15933"/>
          <a:stretch>
            <a:fillRect/>
          </a:stretch>
        </p:blipFill>
        <p:spPr bwMode="auto">
          <a:xfrm>
            <a:off x="4633464" y="4365104"/>
            <a:ext cx="4385967" cy="232633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6009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609600"/>
            <a:ext cx="35052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7010400" y="0"/>
            <a:ext cx="1936750" cy="2348880"/>
          </a:xfr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2420888"/>
            <a:ext cx="2339752" cy="191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3" descr="Lifecycle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0" y="1700808"/>
            <a:ext cx="4611487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itle 1"/>
          <p:cNvSpPr>
            <a:spLocks noGrp="1"/>
          </p:cNvSpPr>
          <p:nvPr>
            <p:ph type="title"/>
          </p:nvPr>
        </p:nvSpPr>
        <p:spPr>
          <a:xfrm>
            <a:off x="917575" y="506413"/>
            <a:ext cx="7369175" cy="636587"/>
          </a:xfrm>
        </p:spPr>
        <p:txBody>
          <a:bodyPr/>
          <a:lstStyle/>
          <a:p>
            <a:r>
              <a:rPr lang="en-US" dirty="0" smtClean="0">
                <a:latin typeface="Knowledge Bold" pitchFamily="34" charset="0"/>
              </a:rPr>
              <a:t>CASOPISI MORAJU BITI BIRANI</a:t>
            </a:r>
          </a:p>
        </p:txBody>
      </p:sp>
      <p:sp>
        <p:nvSpPr>
          <p:cNvPr id="25190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51908" name="Rectangle 3"/>
          <p:cNvSpPr>
            <a:spLocks noChangeArrowheads="1"/>
          </p:cNvSpPr>
          <p:nvPr/>
        </p:nvSpPr>
        <p:spPr bwMode="auto">
          <a:xfrm>
            <a:off x="3135313" y="2143125"/>
            <a:ext cx="56753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3200" dirty="0" err="1" smtClean="0">
                <a:solidFill>
                  <a:srgbClr val="4B4B4B"/>
                </a:solidFill>
                <a:latin typeface="Knowledge Light" pitchFamily="34" charset="0"/>
                <a:ea typeface="SimSun" pitchFamily="2" charset="-122"/>
                <a:cs typeface="Arial" pitchFamily="34" charset="0"/>
              </a:rPr>
              <a:t>Radova</a:t>
            </a:r>
            <a:r>
              <a:rPr lang="en-US" altLang="zh-TW" sz="3200" dirty="0" smtClean="0">
                <a:solidFill>
                  <a:srgbClr val="4B4B4B"/>
                </a:solidFill>
                <a:latin typeface="Knowledge Light" pitchFamily="34" charset="0"/>
                <a:ea typeface="SimSun" pitchFamily="2" charset="-122"/>
                <a:cs typeface="Arial" pitchFamily="34" charset="0"/>
              </a:rPr>
              <a:t> u </a:t>
            </a:r>
            <a:r>
              <a:rPr lang="en-US" altLang="zh-TW" sz="3200" dirty="0" err="1" smtClean="0">
                <a:solidFill>
                  <a:srgbClr val="4B4B4B"/>
                </a:solidFill>
                <a:latin typeface="Knowledge Light" pitchFamily="34" charset="0"/>
                <a:ea typeface="SimSun" pitchFamily="2" charset="-122"/>
                <a:cs typeface="Arial" pitchFamily="34" charset="0"/>
              </a:rPr>
              <a:t>prosjeku</a:t>
            </a:r>
            <a:r>
              <a:rPr lang="en-US" altLang="zh-TW" sz="3200" dirty="0" smtClean="0">
                <a:solidFill>
                  <a:srgbClr val="4B4B4B"/>
                </a:solidFill>
                <a:latin typeface="Knowledge Light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altLang="zh-TW" sz="3200" dirty="0" err="1" smtClean="0">
                <a:solidFill>
                  <a:srgbClr val="4B4B4B"/>
                </a:solidFill>
                <a:latin typeface="Knowledge Light" pitchFamily="34" charset="0"/>
                <a:ea typeface="SimSun" pitchFamily="2" charset="-122"/>
                <a:cs typeface="Arial" pitchFamily="34" charset="0"/>
              </a:rPr>
              <a:t>znanstvenik</a:t>
            </a:r>
            <a:r>
              <a:rPr lang="en-US" altLang="zh-TW" sz="3200" dirty="0" smtClean="0">
                <a:solidFill>
                  <a:srgbClr val="4B4B4B"/>
                </a:solidFill>
                <a:latin typeface="Knowledge Light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altLang="zh-TW" sz="3200" dirty="0" err="1" smtClean="0">
                <a:solidFill>
                  <a:srgbClr val="4B4B4B"/>
                </a:solidFill>
                <a:latin typeface="Knowledge Light" pitchFamily="34" charset="0"/>
                <a:ea typeface="SimSun" pitchFamily="2" charset="-122"/>
                <a:cs typeface="Arial" pitchFamily="34" charset="0"/>
              </a:rPr>
              <a:t>procita</a:t>
            </a:r>
            <a:r>
              <a:rPr lang="en-US" altLang="zh-TW" sz="3200" dirty="0" smtClean="0">
                <a:solidFill>
                  <a:srgbClr val="4B4B4B"/>
                </a:solidFill>
                <a:latin typeface="Knowledge Light" pitchFamily="34" charset="0"/>
                <a:ea typeface="SimSun" pitchFamily="2" charset="-122"/>
                <a:cs typeface="Arial" pitchFamily="34" charset="0"/>
              </a:rPr>
              <a:t> u </a:t>
            </a:r>
            <a:r>
              <a:rPr lang="en-US" altLang="zh-TW" sz="3200" dirty="0" err="1" smtClean="0">
                <a:solidFill>
                  <a:srgbClr val="4B4B4B"/>
                </a:solidFill>
                <a:latin typeface="Knowledge Light" pitchFamily="34" charset="0"/>
                <a:ea typeface="SimSun" pitchFamily="2" charset="-122"/>
                <a:cs typeface="Arial" pitchFamily="34" charset="0"/>
              </a:rPr>
              <a:t>godinu</a:t>
            </a:r>
            <a:r>
              <a:rPr lang="en-US" altLang="zh-TW" sz="3200" dirty="0" smtClean="0">
                <a:solidFill>
                  <a:srgbClr val="4B4B4B"/>
                </a:solidFill>
                <a:latin typeface="Knowledge Light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altLang="zh-TW" sz="3200" dirty="0" err="1" smtClean="0">
                <a:solidFill>
                  <a:srgbClr val="4B4B4B"/>
                </a:solidFill>
                <a:latin typeface="Knowledge Light" pitchFamily="34" charset="0"/>
                <a:ea typeface="SimSun" pitchFamily="2" charset="-122"/>
                <a:cs typeface="Arial" pitchFamily="34" charset="0"/>
              </a:rPr>
              <a:t>dana</a:t>
            </a:r>
            <a:endParaRPr lang="en-US" sz="3200" dirty="0">
              <a:solidFill>
                <a:srgbClr val="4B4B4B"/>
              </a:solidFill>
              <a:latin typeface="Times New Roman" pitchFamily="18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51909" name="Rectangle 4"/>
          <p:cNvSpPr>
            <a:spLocks noChangeArrowheads="1"/>
          </p:cNvSpPr>
          <p:nvPr/>
        </p:nvSpPr>
        <p:spPr bwMode="auto">
          <a:xfrm>
            <a:off x="777875" y="2109788"/>
            <a:ext cx="2309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7200">
                <a:solidFill>
                  <a:srgbClr val="FF8000"/>
                </a:solidFill>
                <a:latin typeface="Knowledge Bold" pitchFamily="34" charset="0"/>
                <a:ea typeface="SimSun" pitchFamily="2" charset="-122"/>
                <a:cs typeface="Arial" pitchFamily="34" charset="0"/>
              </a:rPr>
              <a:t>200+</a:t>
            </a:r>
            <a:endParaRPr lang="en-US" sz="7200">
              <a:solidFill>
                <a:srgbClr val="4B4B4B"/>
              </a:solidFill>
              <a:latin typeface="Knowledge Bold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27375" y="3876675"/>
            <a:ext cx="56753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3200" dirty="0" err="1" smtClean="0">
                <a:solidFill>
                  <a:srgbClr val="4B4B4B"/>
                </a:solidFill>
                <a:latin typeface="Knowledge Light" pitchFamily="34" charset="0"/>
                <a:ea typeface="SimSun" pitchFamily="2" charset="-122"/>
                <a:cs typeface="Arial" pitchFamily="34" charset="0"/>
              </a:rPr>
              <a:t>Casopisa</a:t>
            </a:r>
            <a:r>
              <a:rPr lang="en-US" altLang="zh-TW" sz="3200" dirty="0" smtClean="0">
                <a:solidFill>
                  <a:srgbClr val="4B4B4B"/>
                </a:solidFill>
                <a:latin typeface="Knowledge Light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altLang="zh-TW" sz="3200" dirty="0">
                <a:solidFill>
                  <a:srgbClr val="4B4B4B"/>
                </a:solidFill>
                <a:latin typeface="Knowledge Light" pitchFamily="34" charset="0"/>
                <a:ea typeface="SimSun" pitchFamily="2" charset="-122"/>
                <a:cs typeface="Arial" pitchFamily="34" charset="0"/>
              </a:rPr>
              <a:t>(50,000</a:t>
            </a:r>
            <a:r>
              <a:rPr lang="en-US" altLang="zh-TW" sz="3200" dirty="0" smtClean="0">
                <a:solidFill>
                  <a:srgbClr val="4B4B4B"/>
                </a:solidFill>
                <a:latin typeface="Knowledge Light" pitchFamily="34" charset="0"/>
                <a:ea typeface="SimSun" pitchFamily="2" charset="-122"/>
                <a:cs typeface="Arial" pitchFamily="34" charset="0"/>
              </a:rPr>
              <a:t>+) u </a:t>
            </a:r>
            <a:r>
              <a:rPr lang="en-US" altLang="zh-TW" sz="3200" dirty="0" err="1" smtClean="0">
                <a:solidFill>
                  <a:srgbClr val="4B4B4B"/>
                </a:solidFill>
                <a:latin typeface="Knowledge Light" pitchFamily="34" charset="0"/>
                <a:ea typeface="SimSun" pitchFamily="2" charset="-122"/>
                <a:cs typeface="Arial" pitchFamily="34" charset="0"/>
              </a:rPr>
              <a:t>prosjeku</a:t>
            </a:r>
            <a:r>
              <a:rPr lang="en-US" altLang="zh-TW" sz="3200" dirty="0" smtClean="0">
                <a:solidFill>
                  <a:srgbClr val="4B4B4B"/>
                </a:solidFill>
                <a:latin typeface="Knowledge Light" pitchFamily="34" charset="0"/>
                <a:ea typeface="SimSun" pitchFamily="2" charset="-122"/>
                <a:cs typeface="Arial" pitchFamily="34" charset="0"/>
              </a:rPr>
              <a:t>, </a:t>
            </a:r>
            <a:r>
              <a:rPr lang="en-US" altLang="zh-TW" sz="3200" dirty="0" err="1" smtClean="0">
                <a:solidFill>
                  <a:srgbClr val="4B4B4B"/>
                </a:solidFill>
                <a:latin typeface="Knowledge Light" pitchFamily="34" charset="0"/>
                <a:ea typeface="SimSun" pitchFamily="2" charset="-122"/>
                <a:cs typeface="Arial" pitchFamily="34" charset="0"/>
              </a:rPr>
              <a:t>znanstvenik</a:t>
            </a:r>
            <a:r>
              <a:rPr lang="en-US" altLang="zh-TW" sz="3200" dirty="0" smtClean="0">
                <a:solidFill>
                  <a:srgbClr val="4B4B4B"/>
                </a:solidFill>
                <a:latin typeface="Knowledge Light" pitchFamily="34" charset="0"/>
                <a:ea typeface="SimSun" pitchFamily="2" charset="-122"/>
                <a:cs typeface="Arial" pitchFamily="34" charset="0"/>
              </a:rPr>
              <a:t> je u </a:t>
            </a:r>
            <a:r>
              <a:rPr lang="en-US" altLang="zh-TW" sz="3200" dirty="0" err="1" smtClean="0">
                <a:solidFill>
                  <a:srgbClr val="4B4B4B"/>
                </a:solidFill>
                <a:latin typeface="Knowledge Light" pitchFamily="34" charset="0"/>
                <a:ea typeface="SimSun" pitchFamily="2" charset="-122"/>
                <a:cs typeface="Arial" pitchFamily="34" charset="0"/>
              </a:rPr>
              <a:t>mogucnosti</a:t>
            </a:r>
            <a:r>
              <a:rPr lang="en-US" altLang="zh-TW" sz="3200" dirty="0" smtClean="0">
                <a:solidFill>
                  <a:srgbClr val="4B4B4B"/>
                </a:solidFill>
                <a:latin typeface="Knowledge Light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altLang="zh-TW" sz="3200" dirty="0" err="1" smtClean="0">
                <a:solidFill>
                  <a:srgbClr val="4B4B4B"/>
                </a:solidFill>
                <a:latin typeface="Knowledge Light" pitchFamily="34" charset="0"/>
                <a:ea typeface="SimSun" pitchFamily="2" charset="-122"/>
                <a:cs typeface="Arial" pitchFamily="34" charset="0"/>
              </a:rPr>
              <a:t>procitati</a:t>
            </a:r>
            <a:r>
              <a:rPr lang="en-US" altLang="zh-TW" sz="3200" dirty="0" smtClean="0">
                <a:solidFill>
                  <a:srgbClr val="4B4B4B"/>
                </a:solidFill>
                <a:latin typeface="Knowledge Light" pitchFamily="34" charset="0"/>
                <a:ea typeface="SimSun" pitchFamily="2" charset="-122"/>
                <a:cs typeface="Arial" pitchFamily="34" charset="0"/>
              </a:rPr>
              <a:t> u </a:t>
            </a:r>
            <a:r>
              <a:rPr lang="en-US" altLang="zh-TW" sz="3200" dirty="0" err="1" smtClean="0">
                <a:solidFill>
                  <a:srgbClr val="4B4B4B"/>
                </a:solidFill>
                <a:latin typeface="Knowledge Light" pitchFamily="34" charset="0"/>
                <a:ea typeface="SimSun" pitchFamily="2" charset="-122"/>
                <a:cs typeface="Arial" pitchFamily="34" charset="0"/>
              </a:rPr>
              <a:t>godini</a:t>
            </a:r>
            <a:r>
              <a:rPr lang="en-US" altLang="zh-TW" sz="3200" dirty="0" smtClean="0">
                <a:solidFill>
                  <a:srgbClr val="4B4B4B"/>
                </a:solidFill>
                <a:latin typeface="Knowledge Light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altLang="zh-TW" sz="3200" dirty="0" err="1" smtClean="0">
                <a:solidFill>
                  <a:srgbClr val="4B4B4B"/>
                </a:solidFill>
                <a:latin typeface="Knowledge Light" pitchFamily="34" charset="0"/>
                <a:ea typeface="SimSun" pitchFamily="2" charset="-122"/>
                <a:cs typeface="Arial" pitchFamily="34" charset="0"/>
              </a:rPr>
              <a:t>dana</a:t>
            </a:r>
            <a:endParaRPr lang="en-US" sz="3200" dirty="0">
              <a:solidFill>
                <a:srgbClr val="4B4B4B"/>
              </a:solidFill>
              <a:latin typeface="Times New Roman" pitchFamily="18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11200" y="4054475"/>
            <a:ext cx="233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7200">
                <a:solidFill>
                  <a:srgbClr val="FF8000"/>
                </a:solidFill>
                <a:latin typeface="Knowledge Bold" pitchFamily="34" charset="0"/>
                <a:ea typeface="SimSun" pitchFamily="2" charset="-122"/>
                <a:cs typeface="Arial" pitchFamily="34" charset="0"/>
              </a:rPr>
              <a:t>0.4%</a:t>
            </a:r>
            <a:endParaRPr lang="en-US" sz="7200">
              <a:solidFill>
                <a:srgbClr val="4B4B4B"/>
              </a:solidFill>
              <a:latin typeface="Knowledge Bold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290763" y="6069013"/>
            <a:ext cx="58372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4B4B4B"/>
                </a:solidFill>
                <a:latin typeface="Times New Roman" pitchFamily="18" charset="0"/>
                <a:cs typeface="Arial" pitchFamily="34" charset="0"/>
              </a:rPr>
              <a:t>Tenopir C. What Scientists Really Need. In: American Association for the Advancement of Science Meeting (AAAS). Washington D.C.; 2005.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itle 1"/>
          <p:cNvSpPr>
            <a:spLocks noGrp="1"/>
          </p:cNvSpPr>
          <p:nvPr>
            <p:ph type="title"/>
          </p:nvPr>
        </p:nvSpPr>
        <p:spPr>
          <a:xfrm>
            <a:off x="671513" y="477838"/>
            <a:ext cx="8037512" cy="836612"/>
          </a:xfrm>
        </p:spPr>
        <p:txBody>
          <a:bodyPr/>
          <a:lstStyle/>
          <a:p>
            <a:r>
              <a:rPr lang="en-US" dirty="0" smtClean="0">
                <a:latin typeface="Knowledge Bold" pitchFamily="34" charset="0"/>
              </a:rPr>
              <a:t>POSTUPAK ODABIRA CASOPISA ZA WEB OF SCIENCE Core Collection</a:t>
            </a:r>
            <a:endParaRPr lang="en-US" dirty="0" smtClean="0"/>
          </a:p>
        </p:txBody>
      </p:sp>
      <p:sp>
        <p:nvSpPr>
          <p:cNvPr id="252931" name="Pentagon 7"/>
          <p:cNvSpPr>
            <a:spLocks noChangeArrowheads="1"/>
          </p:cNvSpPr>
          <p:nvPr/>
        </p:nvSpPr>
        <p:spPr bwMode="auto">
          <a:xfrm>
            <a:off x="957263" y="2371725"/>
            <a:ext cx="1439862" cy="739775"/>
          </a:xfrm>
          <a:prstGeom prst="homePlate">
            <a:avLst>
              <a:gd name="adj" fmla="val 5001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endParaRPr lang="en-US" sz="2400">
              <a:solidFill>
                <a:srgbClr val="FFFFFF"/>
              </a:solidFill>
              <a:latin typeface="Knowledge Medium" pitchFamily="34" charset="0"/>
              <a:cs typeface="Arial" pitchFamily="34" charset="0"/>
            </a:endParaRPr>
          </a:p>
        </p:txBody>
      </p:sp>
      <p:sp>
        <p:nvSpPr>
          <p:cNvPr id="252932" name="Pentagon 9"/>
          <p:cNvSpPr>
            <a:spLocks noChangeArrowheads="1"/>
          </p:cNvSpPr>
          <p:nvPr/>
        </p:nvSpPr>
        <p:spPr bwMode="auto">
          <a:xfrm>
            <a:off x="1979613" y="2439988"/>
            <a:ext cx="977900" cy="485775"/>
          </a:xfrm>
          <a:prstGeom prst="homePlate">
            <a:avLst>
              <a:gd name="adj" fmla="val 49861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endParaRPr lang="en-US" sz="2400">
              <a:solidFill>
                <a:srgbClr val="FFFFFF"/>
              </a:solidFill>
              <a:latin typeface="Knowledge Medium" pitchFamily="34" charset="0"/>
              <a:cs typeface="Arial" pitchFamily="34" charset="0"/>
            </a:endParaRPr>
          </a:p>
        </p:txBody>
      </p:sp>
      <p:sp>
        <p:nvSpPr>
          <p:cNvPr id="252933" name="Pentagon 14"/>
          <p:cNvSpPr>
            <a:spLocks noChangeArrowheads="1"/>
          </p:cNvSpPr>
          <p:nvPr/>
        </p:nvSpPr>
        <p:spPr bwMode="auto">
          <a:xfrm>
            <a:off x="987425" y="1851025"/>
            <a:ext cx="914400" cy="619125"/>
          </a:xfrm>
          <a:prstGeom prst="homePlate">
            <a:avLst>
              <a:gd name="adj" fmla="val 50024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endParaRPr lang="en-US" sz="2400">
              <a:solidFill>
                <a:srgbClr val="FFFFFF"/>
              </a:solidFill>
              <a:latin typeface="Knowledge Medium" pitchFamily="34" charset="0"/>
              <a:cs typeface="Arial" pitchFamily="34" charset="0"/>
            </a:endParaRPr>
          </a:p>
        </p:txBody>
      </p:sp>
      <p:sp>
        <p:nvSpPr>
          <p:cNvPr id="7" name="Pentagon 15"/>
          <p:cNvSpPr>
            <a:spLocks noChangeArrowheads="1"/>
          </p:cNvSpPr>
          <p:nvPr/>
        </p:nvSpPr>
        <p:spPr bwMode="auto">
          <a:xfrm>
            <a:off x="947738" y="2371725"/>
            <a:ext cx="1819275" cy="933450"/>
          </a:xfrm>
          <a:prstGeom prst="homePlate">
            <a:avLst>
              <a:gd name="adj" fmla="val 50042"/>
            </a:avLst>
          </a:prstGeom>
          <a:solidFill>
            <a:schemeClr val="tx2"/>
          </a:solidFill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Knowledge Medium" pitchFamily="34" charset="0"/>
                <a:cs typeface="Arial" pitchFamily="34" charset="0"/>
              </a:rPr>
              <a:t>Journal Publishing Standards</a:t>
            </a:r>
          </a:p>
        </p:txBody>
      </p:sp>
      <p:sp>
        <p:nvSpPr>
          <p:cNvPr id="252935" name="Pentagon 16"/>
          <p:cNvSpPr>
            <a:spLocks noChangeArrowheads="1"/>
          </p:cNvSpPr>
          <p:nvPr/>
        </p:nvSpPr>
        <p:spPr bwMode="auto">
          <a:xfrm>
            <a:off x="966788" y="2332038"/>
            <a:ext cx="1235075" cy="550862"/>
          </a:xfrm>
          <a:prstGeom prst="homePlate">
            <a:avLst>
              <a:gd name="adj" fmla="val 50021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endParaRPr lang="en-US" sz="2400">
              <a:solidFill>
                <a:srgbClr val="FFFFFF"/>
              </a:solidFill>
              <a:latin typeface="Knowledge Medium" pitchFamily="34" charset="0"/>
              <a:cs typeface="Arial" pitchFamily="34" charset="0"/>
            </a:endParaRPr>
          </a:p>
        </p:txBody>
      </p:sp>
      <p:sp>
        <p:nvSpPr>
          <p:cNvPr id="9" name="Pentagon 17"/>
          <p:cNvSpPr>
            <a:spLocks noChangeArrowheads="1"/>
          </p:cNvSpPr>
          <p:nvPr/>
        </p:nvSpPr>
        <p:spPr bwMode="auto">
          <a:xfrm>
            <a:off x="2781300" y="2371725"/>
            <a:ext cx="1824038" cy="944563"/>
          </a:xfrm>
          <a:prstGeom prst="homePlate">
            <a:avLst>
              <a:gd name="adj" fmla="val 49967"/>
            </a:avLst>
          </a:prstGeom>
          <a:solidFill>
            <a:schemeClr val="tx2"/>
          </a:solidFill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Knowledge Medium" pitchFamily="34" charset="0"/>
                <a:cs typeface="Arial" pitchFamily="34" charset="0"/>
              </a:rPr>
              <a:t>Editorial Content</a:t>
            </a:r>
          </a:p>
        </p:txBody>
      </p:sp>
      <p:sp>
        <p:nvSpPr>
          <p:cNvPr id="10" name="Pentagon 18"/>
          <p:cNvSpPr>
            <a:spLocks noChangeArrowheads="1"/>
          </p:cNvSpPr>
          <p:nvPr/>
        </p:nvSpPr>
        <p:spPr bwMode="auto">
          <a:xfrm>
            <a:off x="4633913" y="2352675"/>
            <a:ext cx="1809750" cy="952500"/>
          </a:xfrm>
          <a:prstGeom prst="homePlate">
            <a:avLst>
              <a:gd name="adj" fmla="val 50077"/>
            </a:avLst>
          </a:prstGeom>
          <a:solidFill>
            <a:schemeClr val="tx2"/>
          </a:solidFill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Knowledge Medium" pitchFamily="34" charset="0"/>
                <a:cs typeface="Arial" pitchFamily="34" charset="0"/>
              </a:rPr>
              <a:t>International Diversity</a:t>
            </a:r>
          </a:p>
        </p:txBody>
      </p:sp>
      <p:sp>
        <p:nvSpPr>
          <p:cNvPr id="11" name="Pentagon 20"/>
          <p:cNvSpPr>
            <a:spLocks noChangeArrowheads="1"/>
          </p:cNvSpPr>
          <p:nvPr/>
        </p:nvSpPr>
        <p:spPr bwMode="auto">
          <a:xfrm>
            <a:off x="6488113" y="2395538"/>
            <a:ext cx="1744662" cy="920750"/>
          </a:xfrm>
          <a:prstGeom prst="homePlate">
            <a:avLst>
              <a:gd name="adj" fmla="val 49906"/>
            </a:avLst>
          </a:prstGeom>
          <a:solidFill>
            <a:schemeClr val="tx2"/>
          </a:solidFill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Knowledge Medium" pitchFamily="34" charset="0"/>
                <a:cs typeface="Arial" pitchFamily="34" charset="0"/>
              </a:rPr>
              <a:t>Citation Analysis</a:t>
            </a:r>
          </a:p>
        </p:txBody>
      </p:sp>
      <p:sp>
        <p:nvSpPr>
          <p:cNvPr id="252939" name="Rectangle 11"/>
          <p:cNvSpPr>
            <a:spLocks noChangeArrowheads="1"/>
          </p:cNvSpPr>
          <p:nvPr/>
        </p:nvSpPr>
        <p:spPr bwMode="auto">
          <a:xfrm>
            <a:off x="2495550" y="1508125"/>
            <a:ext cx="39709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7F7F7F"/>
                </a:solidFill>
                <a:latin typeface="Knowledge Regular" pitchFamily="34" charset="0"/>
                <a:cs typeface="Arial" pitchFamily="34" charset="0"/>
              </a:rPr>
              <a:t>4 TOCKE VREDNOVANJA</a:t>
            </a:r>
            <a:endParaRPr lang="en-US" sz="2800" dirty="0">
              <a:solidFill>
                <a:srgbClr val="7F7F7F"/>
              </a:solidFill>
              <a:latin typeface="Knowledge Regular" pitchFamily="34" charset="0"/>
              <a:cs typeface="Arial" pitchFamily="34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176338" y="4148138"/>
            <a:ext cx="6705600" cy="623887"/>
            <a:chOff x="522514" y="5632432"/>
            <a:chExt cx="8316686" cy="624004"/>
          </a:xfrm>
        </p:grpSpPr>
        <p:sp>
          <p:nvSpPr>
            <p:cNvPr id="15" name="Flowchart: Manual Input 14"/>
            <p:cNvSpPr/>
            <p:nvPr/>
          </p:nvSpPr>
          <p:spPr>
            <a:xfrm>
              <a:off x="532358" y="5632432"/>
              <a:ext cx="8129640" cy="622417"/>
            </a:xfrm>
            <a:prstGeom prst="flowChartManualInpu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252945" name="Rectangle 20"/>
            <p:cNvSpPr>
              <a:spLocks noChangeArrowheads="1"/>
            </p:cNvSpPr>
            <p:nvPr/>
          </p:nvSpPr>
          <p:spPr bwMode="auto">
            <a:xfrm>
              <a:off x="522514" y="5794387"/>
              <a:ext cx="8316686" cy="462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 err="1" smtClean="0">
                  <a:solidFill>
                    <a:srgbClr val="FFFFFF"/>
                  </a:solidFill>
                  <a:latin typeface="Knowledge Regular" pitchFamily="34" charset="0"/>
                  <a:cs typeface="Arial" pitchFamily="34" charset="0"/>
                </a:rPr>
                <a:t>Glavni</a:t>
              </a:r>
              <a:r>
                <a:rPr lang="en-US" sz="2400" dirty="0" smtClean="0">
                  <a:solidFill>
                    <a:srgbClr val="FFFFFF"/>
                  </a:solidFill>
                  <a:latin typeface="Knowledge Regular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solidFill>
                    <a:srgbClr val="FFFFFF"/>
                  </a:solidFill>
                  <a:latin typeface="Knowledge Regular" pitchFamily="34" charset="0"/>
                  <a:cs typeface="Arial" pitchFamily="34" charset="0"/>
                </a:rPr>
                <a:t>sadrzaj</a:t>
              </a:r>
              <a:r>
                <a:rPr lang="en-US" sz="2400" dirty="0" smtClean="0">
                  <a:solidFill>
                    <a:srgbClr val="FFFFFF"/>
                  </a:solidFill>
                  <a:latin typeface="Knowledge Regular" pitchFamily="34" charset="0"/>
                  <a:cs typeface="Arial" pitchFamily="34" charset="0"/>
                </a:rPr>
                <a:t> </a:t>
              </a:r>
              <a:r>
                <a:rPr lang="en-US" sz="2400" dirty="0">
                  <a:solidFill>
                    <a:srgbClr val="FFFFFF"/>
                  </a:solidFill>
                  <a:latin typeface="Knowledge Regular" pitchFamily="34" charset="0"/>
                  <a:cs typeface="Arial" pitchFamily="34" charset="0"/>
                </a:rPr>
                <a:t>Web of Science </a:t>
              </a:r>
              <a:r>
                <a:rPr lang="en-US" sz="2400" dirty="0" err="1" smtClean="0">
                  <a:solidFill>
                    <a:srgbClr val="FFFFFF"/>
                  </a:solidFill>
                  <a:latin typeface="Knowledge Regular" pitchFamily="34" charset="0"/>
                  <a:cs typeface="Arial" pitchFamily="34" charset="0"/>
                </a:rPr>
                <a:t>nije</a:t>
              </a:r>
              <a:r>
                <a:rPr lang="en-US" sz="2400" dirty="0" smtClean="0">
                  <a:solidFill>
                    <a:srgbClr val="FFFFFF"/>
                  </a:solidFill>
                  <a:latin typeface="Knowledge Regular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solidFill>
                    <a:srgbClr val="FFFFFF"/>
                  </a:solidFill>
                  <a:latin typeface="Knowledge Regular" pitchFamily="34" charset="0"/>
                  <a:cs typeface="Arial" pitchFamily="34" charset="0"/>
                </a:rPr>
                <a:t>statican</a:t>
              </a:r>
              <a:r>
                <a:rPr lang="en-US" sz="2400" dirty="0" smtClean="0">
                  <a:solidFill>
                    <a:srgbClr val="FFFFFF"/>
                  </a:solidFill>
                  <a:latin typeface="Knowledge Regular" pitchFamily="34" charset="0"/>
                  <a:cs typeface="Arial" pitchFamily="34" charset="0"/>
                </a:rPr>
                <a:t>!</a:t>
              </a:r>
              <a:endParaRPr lang="en-US" sz="2400" dirty="0">
                <a:solidFill>
                  <a:srgbClr val="FFFFFF"/>
                </a:solidFill>
                <a:latin typeface="Knowledge Regular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563938" y="4868863"/>
            <a:ext cx="1751012" cy="1744662"/>
            <a:chOff x="6826703" y="5071001"/>
            <a:chExt cx="1751240" cy="1743457"/>
          </a:xfrm>
        </p:grpSpPr>
        <p:pic>
          <p:nvPicPr>
            <p:cNvPr id="252942" name="Picture 2" descr="C:\Users\u0168331\Pictures\Presentation\neutra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26703" y="5071001"/>
              <a:ext cx="1751240" cy="1743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>
            <a:xfrm rot="21044825">
              <a:off x="7271261" y="5799160"/>
              <a:ext cx="881177" cy="279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dirty="0">
                  <a:solidFill>
                    <a:srgbClr val="005A84">
                      <a:lumMod val="75000"/>
                    </a:srgbClr>
                  </a:solidFill>
                  <a:latin typeface="Impact" pitchFamily="34" charset="0"/>
                </a:rPr>
                <a:t>NEUTRAL</a:t>
              </a:r>
              <a:endParaRPr lang="en-US" sz="1400" dirty="0">
                <a:solidFill>
                  <a:srgbClr val="005A84">
                    <a:lumMod val="75000"/>
                  </a:srgbClr>
                </a:solidFill>
                <a:latin typeface="Impact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Title 2"/>
          <p:cNvSpPr>
            <a:spLocks noGrp="1"/>
          </p:cNvSpPr>
          <p:nvPr>
            <p:ph type="title"/>
          </p:nvPr>
        </p:nvSpPr>
        <p:spPr>
          <a:xfrm>
            <a:off x="522288" y="58738"/>
            <a:ext cx="8345487" cy="1008062"/>
          </a:xfrm>
        </p:spPr>
        <p:txBody>
          <a:bodyPr/>
          <a:lstStyle/>
          <a:p>
            <a:r>
              <a:rPr lang="en-US" altLang="ja-JP" sz="2600" dirty="0" err="1" smtClean="0">
                <a:latin typeface="Knowledge Bold" pitchFamily="34" charset="0"/>
              </a:rPr>
              <a:t>Desetljecima</a:t>
            </a:r>
            <a:r>
              <a:rPr lang="en-US" altLang="ja-JP" sz="2600" dirty="0" smtClean="0">
                <a:latin typeface="Knowledge Bold" pitchFamily="34" charset="0"/>
              </a:rPr>
              <a:t>, Thomson Reuters </a:t>
            </a:r>
            <a:r>
              <a:rPr lang="en-US" altLang="ja-JP" sz="2600" dirty="0" err="1" smtClean="0">
                <a:latin typeface="Knowledge Bold" pitchFamily="34" charset="0"/>
              </a:rPr>
              <a:t>pazljivo</a:t>
            </a:r>
            <a:r>
              <a:rPr lang="en-US" altLang="ja-JP" sz="2600" dirty="0" smtClean="0">
                <a:latin typeface="Knowledge Bold" pitchFamily="34" charset="0"/>
              </a:rPr>
              <a:t> </a:t>
            </a:r>
            <a:r>
              <a:rPr lang="en-US" altLang="ja-JP" sz="2600" dirty="0" err="1" smtClean="0">
                <a:latin typeface="Knowledge Bold" pitchFamily="34" charset="0"/>
              </a:rPr>
              <a:t>procjenjuje</a:t>
            </a:r>
            <a:r>
              <a:rPr lang="en-US" altLang="ja-JP" sz="2600" dirty="0" smtClean="0">
                <a:latin typeface="Knowledge Bold" pitchFamily="34" charset="0"/>
              </a:rPr>
              <a:t> </a:t>
            </a:r>
            <a:r>
              <a:rPr lang="en-US" altLang="ja-JP" sz="2600" dirty="0" err="1" smtClean="0">
                <a:latin typeface="Knowledge Bold" pitchFamily="34" charset="0"/>
              </a:rPr>
              <a:t>casopise</a:t>
            </a:r>
            <a:r>
              <a:rPr lang="en-US" altLang="ja-JP" sz="2600" dirty="0" smtClean="0">
                <a:latin typeface="Knowledge Bold" pitchFamily="34" charset="0"/>
              </a:rPr>
              <a:t> </a:t>
            </a:r>
            <a:r>
              <a:rPr lang="en-US" altLang="ja-JP" sz="2600" dirty="0" err="1" smtClean="0">
                <a:latin typeface="Knowledge Bold" pitchFamily="34" charset="0"/>
              </a:rPr>
              <a:t>koji</a:t>
            </a:r>
            <a:r>
              <a:rPr lang="en-US" altLang="ja-JP" sz="2600" dirty="0" smtClean="0">
                <a:latin typeface="Knowledge Bold" pitchFamily="34" charset="0"/>
              </a:rPr>
              <a:t> </a:t>
            </a:r>
            <a:r>
              <a:rPr lang="en-US" altLang="ja-JP" sz="2600" dirty="0" err="1" smtClean="0">
                <a:latin typeface="Knowledge Bold" pitchFamily="34" charset="0"/>
              </a:rPr>
              <a:t>uvrstavaju</a:t>
            </a:r>
            <a:r>
              <a:rPr lang="en-US" altLang="ja-JP" sz="2600" dirty="0" smtClean="0">
                <a:latin typeface="Knowledge Bold" pitchFamily="34" charset="0"/>
              </a:rPr>
              <a:t> u </a:t>
            </a:r>
            <a:r>
              <a:rPr lang="en-US" altLang="ja-JP" sz="2600" dirty="0" err="1" smtClean="0">
                <a:latin typeface="Knowledge Bold" pitchFamily="34" charset="0"/>
              </a:rPr>
              <a:t>bazu</a:t>
            </a:r>
            <a:r>
              <a:rPr lang="en-US" altLang="ja-JP" sz="2600" dirty="0" smtClean="0">
                <a:latin typeface="Knowledge Bold" pitchFamily="34" charset="0"/>
              </a:rPr>
              <a:t> </a:t>
            </a:r>
            <a:r>
              <a:rPr lang="en-US" altLang="ja-JP" sz="2600" dirty="0" err="1" smtClean="0">
                <a:latin typeface="Knowledge Bold" pitchFamily="34" charset="0"/>
              </a:rPr>
              <a:t>podataka</a:t>
            </a:r>
            <a:r>
              <a:rPr lang="en-US" altLang="ja-JP" sz="2600" dirty="0" smtClean="0">
                <a:latin typeface="Knowledge Bold" pitchFamily="34" charset="0"/>
              </a:rPr>
              <a:t> Web of Science</a:t>
            </a:r>
            <a:endParaRPr lang="en-US" sz="2600" dirty="0" smtClean="0">
              <a:latin typeface="Knowledge Bold" pitchFamily="34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763713" y="1484313"/>
            <a:ext cx="5876926" cy="1081087"/>
            <a:chOff x="476122" y="1631978"/>
            <a:chExt cx="5877684" cy="1076513"/>
          </a:xfrm>
        </p:grpSpPr>
        <p:sp>
          <p:nvSpPr>
            <p:cNvPr id="253958" name="Rectangle 8"/>
            <p:cNvSpPr>
              <a:spLocks noChangeArrowheads="1"/>
            </p:cNvSpPr>
            <p:nvPr/>
          </p:nvSpPr>
          <p:spPr bwMode="auto">
            <a:xfrm>
              <a:off x="4713706" y="2246902"/>
              <a:ext cx="1640100" cy="461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kumimoji="1" lang="en-US" altLang="zh-CN" sz="2400">
                <a:solidFill>
                  <a:srgbClr val="4B4B4B"/>
                </a:solidFill>
                <a:latin typeface="Knowledge Light" pitchFamily="34" charset="0"/>
                <a:ea typeface="SimHei" pitchFamily="49" charset="-122"/>
                <a:cs typeface="Arial" pitchFamily="34" charset="0"/>
              </a:endParaRPr>
            </a:p>
          </p:txBody>
        </p:sp>
        <p:sp>
          <p:nvSpPr>
            <p:cNvPr id="48140" name="Rectangle 9"/>
            <p:cNvSpPr>
              <a:spLocks noChangeArrowheads="1"/>
            </p:cNvSpPr>
            <p:nvPr/>
          </p:nvSpPr>
          <p:spPr bwMode="auto">
            <a:xfrm>
              <a:off x="476122" y="1631978"/>
              <a:ext cx="3779598" cy="459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 smtClean="0">
                  <a:solidFill>
                    <a:srgbClr val="FF8000"/>
                  </a:solidFill>
                  <a:latin typeface="Knowledge Light"/>
                  <a:cs typeface="Arial" pitchFamily="34" charset="0"/>
                </a:rPr>
                <a:t>IZBIRLJIVI……ALI OPSEZNI</a:t>
              </a:r>
              <a:endParaRPr lang="en-US" sz="2400" b="1" dirty="0">
                <a:solidFill>
                  <a:srgbClr val="FF8000"/>
                </a:solidFill>
                <a:latin typeface="Knowledge Light"/>
                <a:cs typeface="Arial" pitchFamily="34" charset="0"/>
              </a:endParaRPr>
            </a:p>
          </p:txBody>
        </p:sp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68313" y="2205038"/>
            <a:ext cx="7991475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82880" bIns="0"/>
          <a:lstStyle/>
          <a:p>
            <a:pPr marL="228600" indent="-228600">
              <a:lnSpc>
                <a:spcPct val="80000"/>
              </a:lnSpc>
              <a:spcBef>
                <a:spcPct val="50000"/>
              </a:spcBef>
              <a:buClr>
                <a:srgbClr val="FF8000"/>
              </a:buClr>
              <a:buFontTx/>
              <a:buChar char="•"/>
              <a:defRPr/>
            </a:pPr>
            <a:r>
              <a:rPr lang="ja-JP" altLang="en-US" kern="0">
                <a:solidFill>
                  <a:srgbClr val="4B4B4B"/>
                </a:solidFill>
                <a:latin typeface="Arial"/>
                <a:ea typeface="ＭＳ Ｐゴシック" pitchFamily="34" charset="-128"/>
                <a:cs typeface="ＭＳ Ｐゴシック" charset="-128"/>
              </a:rPr>
              <a:t>“</a:t>
            </a:r>
            <a:r>
              <a:rPr lang="en-US" altLang="ja-JP" b="1" kern="0" dirty="0" err="1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ＭＳ Ｐゴシック" charset="-128"/>
              </a:rPr>
              <a:t>Multidisciplinirani</a:t>
            </a:r>
            <a:r>
              <a:rPr lang="en-US" altLang="ja-JP" b="1" kern="0" dirty="0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ＭＳ Ｐゴシック" charset="-128"/>
              </a:rPr>
              <a:t>” </a:t>
            </a:r>
            <a:r>
              <a:rPr lang="en-US" altLang="ja-JP" b="1" kern="0" dirty="0" err="1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ＭＳ Ｐゴシック" charset="-128"/>
              </a:rPr>
              <a:t>sadrzaj</a:t>
            </a:r>
            <a:endParaRPr lang="en-US" altLang="ja-JP" b="1" kern="0" dirty="0">
              <a:solidFill>
                <a:srgbClr val="4B4B4B"/>
              </a:solidFill>
              <a:latin typeface="Arial"/>
              <a:ea typeface="ＭＳ Ｐゴシック" pitchFamily="34" charset="-128"/>
              <a:cs typeface="ＭＳ Ｐゴシック" charset="-128"/>
            </a:endParaRPr>
          </a:p>
          <a:p>
            <a:pPr marL="628650" lvl="1" indent="-285750">
              <a:lnSpc>
                <a:spcPct val="80000"/>
              </a:lnSpc>
              <a:spcBef>
                <a:spcPct val="30000"/>
              </a:spcBef>
              <a:buClr>
                <a:srgbClr val="FF8000"/>
              </a:buClr>
              <a:buFont typeface="Arial" pitchFamily="34" charset="0"/>
              <a:buChar char="–"/>
              <a:defRPr/>
            </a:pPr>
            <a:r>
              <a:rPr lang="en-US" altLang="ja-JP" sz="1600" kern="0" dirty="0" err="1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Omogucuje</a:t>
            </a:r>
            <a:r>
              <a:rPr lang="en-US" altLang="ja-JP" sz="1600" kern="0" dirty="0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altLang="ja-JP" sz="1600" kern="0" dirty="0" err="1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detaljnu</a:t>
            </a:r>
            <a:r>
              <a:rPr lang="en-US" altLang="ja-JP" sz="1600" kern="0" dirty="0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altLang="ja-JP" sz="1600" kern="0" dirty="0" err="1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analizu</a:t>
            </a:r>
            <a:r>
              <a:rPr lang="en-US" altLang="ja-JP" sz="1600" kern="0" dirty="0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altLang="ja-JP" sz="1600" kern="0" dirty="0" err="1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znanstvenog</a:t>
            </a:r>
            <a:r>
              <a:rPr lang="en-US" altLang="ja-JP" sz="1600" kern="0" dirty="0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altLang="ja-JP" sz="1600" kern="0" dirty="0" err="1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istrazivanja</a:t>
            </a:r>
            <a:endParaRPr lang="en-US" altLang="ja-JP" sz="1600" kern="0" dirty="0">
              <a:solidFill>
                <a:srgbClr val="4B4B4B"/>
              </a:solidFill>
              <a:latin typeface="Arial"/>
              <a:ea typeface="ＭＳ Ｐゴシック" pitchFamily="34" charset="-128"/>
              <a:cs typeface="Arial" pitchFamily="34" charset="0"/>
            </a:endParaRPr>
          </a:p>
          <a:p>
            <a:pPr marL="228600" indent="-228600">
              <a:lnSpc>
                <a:spcPct val="80000"/>
              </a:lnSpc>
              <a:spcBef>
                <a:spcPct val="50000"/>
              </a:spcBef>
              <a:buClr>
                <a:srgbClr val="FF8000"/>
              </a:buClr>
              <a:buFontTx/>
              <a:buChar char="•"/>
              <a:defRPr/>
            </a:pPr>
            <a:r>
              <a:rPr lang="en-US" altLang="ja-JP" b="1" kern="0" dirty="0">
                <a:solidFill>
                  <a:srgbClr val="4B4B4B"/>
                </a:solidFill>
                <a:latin typeface="Arial"/>
                <a:ea typeface="ＭＳ Ｐゴシック" pitchFamily="34" charset="-128"/>
                <a:cs typeface="ＭＳ Ｐゴシック" charset="-128"/>
              </a:rPr>
              <a:t>“Multiyear” </a:t>
            </a:r>
            <a:r>
              <a:rPr lang="en-US" altLang="ja-JP" b="1" kern="0" dirty="0" err="1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ＭＳ Ｐゴシック" charset="-128"/>
              </a:rPr>
              <a:t>sadrzaj</a:t>
            </a:r>
            <a:endParaRPr lang="en-US" altLang="ja-JP" b="1" kern="0" dirty="0">
              <a:solidFill>
                <a:srgbClr val="4B4B4B"/>
              </a:solidFill>
              <a:latin typeface="Arial"/>
              <a:ea typeface="ＭＳ Ｐゴシック" pitchFamily="34" charset="-128"/>
              <a:cs typeface="ＭＳ Ｐゴシック" charset="-128"/>
            </a:endParaRPr>
          </a:p>
          <a:p>
            <a:pPr marL="628650" lvl="1" indent="-285750">
              <a:lnSpc>
                <a:spcPct val="80000"/>
              </a:lnSpc>
              <a:spcBef>
                <a:spcPct val="30000"/>
              </a:spcBef>
              <a:buClr>
                <a:srgbClr val="FF8000"/>
              </a:buClr>
              <a:buFont typeface="Arial" pitchFamily="34" charset="0"/>
              <a:buChar char="–"/>
              <a:defRPr/>
            </a:pPr>
            <a:r>
              <a:rPr lang="en-US" altLang="ja-JP" sz="1600" kern="0" dirty="0" err="1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Omogucuje</a:t>
            </a:r>
            <a:r>
              <a:rPr lang="en-US" altLang="ja-JP" sz="1600" kern="0" dirty="0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altLang="ja-JP" sz="1600" kern="0" dirty="0" err="1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analizu</a:t>
            </a:r>
            <a:r>
              <a:rPr lang="en-US" altLang="ja-JP" sz="1600" kern="0" dirty="0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altLang="ja-JP" sz="1600" kern="0" dirty="0" err="1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povijesti</a:t>
            </a:r>
            <a:r>
              <a:rPr lang="en-US" altLang="ja-JP" sz="1600" kern="0" dirty="0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altLang="ja-JP" sz="1600" kern="0" dirty="0" err="1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i</a:t>
            </a:r>
            <a:r>
              <a:rPr lang="en-US" altLang="ja-JP" sz="1600" kern="0" dirty="0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altLang="ja-JP" sz="1600" kern="0" dirty="0" err="1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razvoja</a:t>
            </a:r>
            <a:r>
              <a:rPr lang="en-US" altLang="ja-JP" sz="1600" kern="0" dirty="0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altLang="ja-JP" sz="1600" kern="0" dirty="0" err="1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znanosti</a:t>
            </a:r>
            <a:endParaRPr lang="en-US" altLang="ja-JP" sz="1600" kern="0" dirty="0">
              <a:solidFill>
                <a:srgbClr val="4B4B4B"/>
              </a:solidFill>
              <a:latin typeface="Arial"/>
              <a:ea typeface="ＭＳ Ｐゴシック" pitchFamily="34" charset="-128"/>
              <a:cs typeface="Arial" pitchFamily="34" charset="0"/>
            </a:endParaRPr>
          </a:p>
          <a:p>
            <a:pPr marL="628650" lvl="1" indent="-285750">
              <a:lnSpc>
                <a:spcPct val="80000"/>
              </a:lnSpc>
              <a:spcBef>
                <a:spcPct val="30000"/>
              </a:spcBef>
              <a:buClr>
                <a:srgbClr val="FF8000"/>
              </a:buClr>
              <a:buFont typeface="Arial" pitchFamily="34" charset="0"/>
              <a:buChar char="–"/>
              <a:defRPr/>
            </a:pPr>
            <a:endParaRPr lang="en-US" altLang="ja-JP" sz="1600" kern="0" dirty="0">
              <a:solidFill>
                <a:srgbClr val="4B4B4B"/>
              </a:solidFill>
              <a:latin typeface="Arial"/>
              <a:ea typeface="ＭＳ Ｐゴシック" pitchFamily="34" charset="-128"/>
              <a:cs typeface="Arial" pitchFamily="34" charset="0"/>
            </a:endParaRPr>
          </a:p>
          <a:p>
            <a:pPr marL="228600" indent="-228600">
              <a:lnSpc>
                <a:spcPct val="80000"/>
              </a:lnSpc>
              <a:spcBef>
                <a:spcPct val="50000"/>
              </a:spcBef>
              <a:buClr>
                <a:srgbClr val="FF8000"/>
              </a:buClr>
              <a:buFontTx/>
              <a:buChar char="•"/>
              <a:defRPr/>
            </a:pPr>
            <a:r>
              <a:rPr lang="en-US" altLang="ja-JP" b="1" kern="0" dirty="0">
                <a:solidFill>
                  <a:srgbClr val="4B4B4B"/>
                </a:solidFill>
                <a:latin typeface="Arial"/>
                <a:ea typeface="ＭＳ Ｐゴシック" pitchFamily="34" charset="-128"/>
                <a:cs typeface="ＭＳ Ｐゴシック" charset="-128"/>
              </a:rPr>
              <a:t>“Cover to Cover” </a:t>
            </a:r>
            <a:r>
              <a:rPr lang="en-US" altLang="ja-JP" b="1" kern="0" dirty="0" err="1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ＭＳ Ｐゴシック" charset="-128"/>
              </a:rPr>
              <a:t>politika</a:t>
            </a:r>
            <a:r>
              <a:rPr lang="en-US" altLang="ja-JP" b="1" kern="0" dirty="0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ＭＳ Ｐゴシック" charset="-128"/>
              </a:rPr>
              <a:t> </a:t>
            </a:r>
            <a:r>
              <a:rPr lang="en-US" altLang="ja-JP" b="1" kern="0" dirty="0" err="1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ＭＳ Ｐゴシック" charset="-128"/>
              </a:rPr>
              <a:t>indexiranja</a:t>
            </a:r>
            <a:endParaRPr lang="en-US" altLang="ja-JP" b="1" kern="0" dirty="0">
              <a:solidFill>
                <a:srgbClr val="4B4B4B"/>
              </a:solidFill>
              <a:latin typeface="Arial"/>
              <a:ea typeface="ＭＳ Ｐゴシック" pitchFamily="34" charset="-128"/>
              <a:cs typeface="ＭＳ Ｐゴシック" charset="-128"/>
            </a:endParaRPr>
          </a:p>
          <a:p>
            <a:pPr marL="628650" lvl="1" indent="-285750">
              <a:lnSpc>
                <a:spcPct val="80000"/>
              </a:lnSpc>
              <a:spcBef>
                <a:spcPct val="30000"/>
              </a:spcBef>
              <a:buClr>
                <a:srgbClr val="FF8000"/>
              </a:buClr>
              <a:buFont typeface="Arial" pitchFamily="34" charset="0"/>
              <a:buChar char="–"/>
              <a:defRPr/>
            </a:pPr>
            <a:r>
              <a:rPr lang="en-US" altLang="ja-JP" sz="1600" kern="0" dirty="0" err="1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Omogucuje</a:t>
            </a:r>
            <a:r>
              <a:rPr lang="en-US" altLang="ja-JP" sz="1600" kern="0" dirty="0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altLang="ja-JP" sz="1600" kern="0" dirty="0" err="1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detaljnu</a:t>
            </a:r>
            <a:r>
              <a:rPr lang="en-US" altLang="ja-JP" sz="1600" kern="0" dirty="0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altLang="ja-JP" sz="1600" kern="0" dirty="0" err="1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analizu</a:t>
            </a:r>
            <a:r>
              <a:rPr lang="en-US" altLang="ja-JP" sz="1600" kern="0" dirty="0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altLang="ja-JP" sz="1600" kern="0" dirty="0" err="1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bez</a:t>
            </a:r>
            <a:r>
              <a:rPr lang="en-US" altLang="ja-JP" sz="1600" kern="0" dirty="0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altLang="ja-JP" sz="1600" kern="0" dirty="0" err="1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obzira</a:t>
            </a:r>
            <a:r>
              <a:rPr lang="en-US" altLang="ja-JP" sz="1600" kern="0" dirty="0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altLang="ja-JP" sz="1600" kern="0" dirty="0" err="1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na</a:t>
            </a:r>
            <a:r>
              <a:rPr lang="en-US" altLang="ja-JP" sz="1600" kern="0" dirty="0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altLang="ja-JP" sz="1600" kern="0" dirty="0" err="1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vrstu</a:t>
            </a:r>
            <a:r>
              <a:rPr lang="en-US" altLang="ja-JP" sz="1600" kern="0" dirty="0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altLang="ja-JP" sz="1600" kern="0" dirty="0" err="1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sadrzaja</a:t>
            </a:r>
            <a:r>
              <a:rPr lang="en-US" altLang="ja-JP" sz="1600" kern="0" dirty="0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altLang="ja-JP" sz="1600" kern="0" dirty="0" err="1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i</a:t>
            </a:r>
            <a:r>
              <a:rPr lang="en-US" altLang="ja-JP" sz="1600" kern="0" dirty="0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altLang="ja-JP" sz="1600" kern="0" dirty="0" err="1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tipa</a:t>
            </a:r>
            <a:r>
              <a:rPr lang="en-US" altLang="ja-JP" sz="1600" kern="0" dirty="0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altLang="ja-JP" sz="1600" kern="0" dirty="0" err="1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komunikacije</a:t>
            </a:r>
            <a:r>
              <a:rPr lang="en-US" altLang="ja-JP" sz="1600" kern="0" dirty="0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 </a:t>
            </a:r>
            <a:endParaRPr lang="en-US" altLang="ja-JP" sz="1600" kern="0" dirty="0">
              <a:solidFill>
                <a:srgbClr val="4B4B4B"/>
              </a:solidFill>
              <a:latin typeface="Arial"/>
              <a:ea typeface="ＭＳ Ｐゴシック" pitchFamily="34" charset="-128"/>
              <a:cs typeface="Arial" pitchFamily="34" charset="0"/>
            </a:endParaRPr>
          </a:p>
          <a:p>
            <a:pPr marL="628650" lvl="1" indent="-285750">
              <a:lnSpc>
                <a:spcPct val="80000"/>
              </a:lnSpc>
              <a:spcBef>
                <a:spcPct val="30000"/>
              </a:spcBef>
              <a:buClr>
                <a:srgbClr val="FF8000"/>
              </a:buClr>
              <a:buFont typeface="Arial" pitchFamily="34" charset="0"/>
              <a:buChar char="–"/>
              <a:defRPr/>
            </a:pPr>
            <a:endParaRPr lang="en-US" altLang="ja-JP" sz="1600" kern="0" dirty="0">
              <a:solidFill>
                <a:srgbClr val="4B4B4B"/>
              </a:solidFill>
              <a:latin typeface="Arial"/>
              <a:ea typeface="ＭＳ Ｐゴシック" pitchFamily="34" charset="-128"/>
              <a:cs typeface="Arial" pitchFamily="34" charset="0"/>
            </a:endParaRPr>
          </a:p>
          <a:p>
            <a:pPr marL="228600" indent="-228600">
              <a:lnSpc>
                <a:spcPct val="80000"/>
              </a:lnSpc>
              <a:spcBef>
                <a:spcPct val="50000"/>
              </a:spcBef>
              <a:buClr>
                <a:srgbClr val="FF8000"/>
              </a:buClr>
              <a:buFontTx/>
              <a:buChar char="•"/>
              <a:defRPr/>
            </a:pPr>
            <a:r>
              <a:rPr lang="en-US" altLang="ja-JP" b="1" kern="0" dirty="0">
                <a:solidFill>
                  <a:srgbClr val="4B4B4B"/>
                </a:solidFill>
                <a:latin typeface="Arial"/>
                <a:ea typeface="ＭＳ Ｐゴシック" pitchFamily="34" charset="-128"/>
                <a:cs typeface="ＭＳ Ｐゴシック" charset="-128"/>
              </a:rPr>
              <a:t>“ALL Authors, ALL Addresses”</a:t>
            </a:r>
          </a:p>
          <a:p>
            <a:pPr marL="628650" lvl="1" indent="-285750">
              <a:lnSpc>
                <a:spcPct val="80000"/>
              </a:lnSpc>
              <a:spcBef>
                <a:spcPct val="30000"/>
              </a:spcBef>
              <a:buClr>
                <a:srgbClr val="FF8000"/>
              </a:buClr>
              <a:buFont typeface="Arial" pitchFamily="34" charset="0"/>
              <a:buChar char="–"/>
              <a:defRPr/>
            </a:pPr>
            <a:r>
              <a:rPr lang="en-US" altLang="ja-JP" sz="1600" kern="0" dirty="0" err="1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Omogucuje</a:t>
            </a:r>
            <a:r>
              <a:rPr lang="en-US" altLang="ja-JP" sz="1600" kern="0" dirty="0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altLang="ja-JP" sz="1600" kern="0" dirty="0" err="1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analizu</a:t>
            </a:r>
            <a:r>
              <a:rPr lang="en-US" altLang="ja-JP" sz="1600" kern="0" dirty="0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altLang="ja-JP" sz="1600" kern="0" dirty="0" err="1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po</a:t>
            </a:r>
            <a:r>
              <a:rPr lang="en-US" altLang="ja-JP" sz="1600" kern="0" dirty="0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altLang="ja-JP" sz="1600" kern="0" dirty="0" err="1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imenima</a:t>
            </a:r>
            <a:r>
              <a:rPr lang="en-US" altLang="ja-JP" sz="1600" kern="0" dirty="0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altLang="ja-JP" sz="1600" kern="0" dirty="0" err="1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autora</a:t>
            </a:r>
            <a:r>
              <a:rPr lang="en-US" altLang="ja-JP" sz="1600" kern="0" dirty="0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altLang="ja-JP" sz="1600" kern="0" dirty="0" err="1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i</a:t>
            </a:r>
            <a:r>
              <a:rPr lang="en-US" altLang="ja-JP" sz="1600" kern="0" dirty="0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altLang="ja-JP" sz="1600" kern="0" dirty="0" err="1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institucija</a:t>
            </a:r>
            <a:r>
              <a:rPr lang="en-US" altLang="ja-JP" sz="1600" kern="0" dirty="0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altLang="ja-JP" sz="1600" kern="0" dirty="0" err="1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za</a:t>
            </a:r>
            <a:r>
              <a:rPr lang="en-US" altLang="ja-JP" sz="1600" kern="0" dirty="0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altLang="ja-JP" sz="1600" kern="0" dirty="0" err="1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koje</a:t>
            </a:r>
            <a:r>
              <a:rPr lang="en-US" altLang="ja-JP" sz="1600" kern="0" dirty="0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altLang="ja-JP" sz="1600" kern="0" dirty="0" err="1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rade</a:t>
            </a:r>
            <a:endParaRPr lang="en-US" altLang="ja-JP" sz="1600" kern="0" dirty="0">
              <a:solidFill>
                <a:srgbClr val="4B4B4B"/>
              </a:solidFill>
              <a:latin typeface="Arial"/>
              <a:ea typeface="ＭＳ Ｐゴシック" pitchFamily="34" charset="-128"/>
              <a:cs typeface="Arial" pitchFamily="34" charset="0"/>
            </a:endParaRPr>
          </a:p>
          <a:p>
            <a:pPr marL="628650" lvl="1" indent="-285750">
              <a:lnSpc>
                <a:spcPct val="80000"/>
              </a:lnSpc>
              <a:spcBef>
                <a:spcPct val="30000"/>
              </a:spcBef>
              <a:buClr>
                <a:srgbClr val="FF8000"/>
              </a:buClr>
              <a:buFont typeface="Arial" pitchFamily="34" charset="0"/>
              <a:buChar char="–"/>
              <a:defRPr/>
            </a:pPr>
            <a:endParaRPr lang="en-US" altLang="ja-JP" sz="1600" kern="0" dirty="0">
              <a:solidFill>
                <a:srgbClr val="4B4B4B"/>
              </a:solidFill>
              <a:latin typeface="Arial"/>
              <a:ea typeface="ＭＳ Ｐゴシック" pitchFamily="34" charset="-128"/>
              <a:cs typeface="Arial" pitchFamily="34" charset="0"/>
            </a:endParaRPr>
          </a:p>
          <a:p>
            <a:pPr marL="228600" indent="-228600">
              <a:lnSpc>
                <a:spcPct val="80000"/>
              </a:lnSpc>
              <a:spcBef>
                <a:spcPct val="50000"/>
              </a:spcBef>
              <a:buClr>
                <a:srgbClr val="FF8000"/>
              </a:buClr>
              <a:buFontTx/>
              <a:buChar char="•"/>
              <a:defRPr/>
            </a:pPr>
            <a:r>
              <a:rPr lang="en-US" altLang="ja-JP" b="1" kern="0" dirty="0">
                <a:solidFill>
                  <a:srgbClr val="4B4B4B"/>
                </a:solidFill>
                <a:latin typeface="Arial"/>
                <a:ea typeface="ＭＳ Ｐゴシック" pitchFamily="34" charset="-128"/>
                <a:cs typeface="ＭＳ Ｐゴシック" charset="-128"/>
              </a:rPr>
              <a:t>“ALL Cited References”</a:t>
            </a:r>
          </a:p>
          <a:p>
            <a:pPr marL="628650" lvl="1" indent="-285750">
              <a:lnSpc>
                <a:spcPct val="80000"/>
              </a:lnSpc>
              <a:spcBef>
                <a:spcPct val="30000"/>
              </a:spcBef>
              <a:buClr>
                <a:srgbClr val="FF8000"/>
              </a:buClr>
              <a:buFont typeface="Arial" pitchFamily="34" charset="0"/>
              <a:buChar char="–"/>
              <a:defRPr/>
            </a:pPr>
            <a:r>
              <a:rPr lang="en-US" altLang="ja-JP" sz="1600" kern="0" dirty="0" err="1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Omogucuje</a:t>
            </a:r>
            <a:r>
              <a:rPr lang="en-US" altLang="ja-JP" sz="1600" kern="0" dirty="0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altLang="ja-JP" sz="1600" kern="0" dirty="0" err="1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analizu</a:t>
            </a:r>
            <a:r>
              <a:rPr lang="en-US" altLang="ja-JP" sz="1600" kern="0" dirty="0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altLang="ja-JP" sz="1600" kern="0" dirty="0" err="1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sadrzaja</a:t>
            </a:r>
            <a:r>
              <a:rPr lang="en-US" altLang="ja-JP" sz="1600" kern="0" dirty="0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altLang="ja-JP" sz="1600" kern="0" dirty="0" err="1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koji</a:t>
            </a:r>
            <a:r>
              <a:rPr lang="en-US" altLang="ja-JP" sz="1600" kern="0" dirty="0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altLang="ja-JP" sz="1600" kern="0" dirty="0" err="1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nije</a:t>
            </a:r>
            <a:r>
              <a:rPr lang="en-US" altLang="ja-JP" sz="1600" kern="0" dirty="0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altLang="ja-JP" sz="1600" kern="0" dirty="0" err="1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indexiran</a:t>
            </a:r>
            <a:r>
              <a:rPr lang="en-US" altLang="ja-JP" sz="1600" kern="0" dirty="0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 u Web of Science </a:t>
            </a:r>
            <a:r>
              <a:rPr lang="en-US" altLang="ja-JP" sz="1600" kern="0" dirty="0" err="1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ali</a:t>
            </a:r>
            <a:r>
              <a:rPr lang="en-US" altLang="ja-JP" sz="1600" kern="0" dirty="0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 je </a:t>
            </a:r>
            <a:r>
              <a:rPr lang="en-US" altLang="ja-JP" sz="1600" kern="0" dirty="0" err="1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ipak</a:t>
            </a:r>
            <a:r>
              <a:rPr lang="en-US" altLang="ja-JP" sz="1600" kern="0" dirty="0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altLang="ja-JP" sz="1600" kern="0" dirty="0" err="1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citiran</a:t>
            </a:r>
            <a:r>
              <a:rPr lang="en-US" altLang="ja-JP" sz="1600" kern="0" dirty="0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 u </a:t>
            </a:r>
            <a:r>
              <a:rPr lang="en-US" altLang="ja-JP" sz="1600" kern="0" dirty="0" err="1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bazi</a:t>
            </a:r>
            <a:r>
              <a:rPr lang="en-US" altLang="ja-JP" sz="1600" kern="0" dirty="0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altLang="ja-JP" sz="1600" kern="0" dirty="0" err="1" smtClean="0">
                <a:solidFill>
                  <a:srgbClr val="4B4B4B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podataka</a:t>
            </a:r>
            <a:endParaRPr lang="ja-JP" altLang="en-US" kern="0">
              <a:solidFill>
                <a:srgbClr val="4B4B4B"/>
              </a:solidFill>
              <a:latin typeface="Arial"/>
              <a:ea typeface="ＭＳ Ｐゴシック" pitchFamily="34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5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90600"/>
            <a:ext cx="88392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Chart 14"/>
          <p:cNvGraphicFramePr/>
          <p:nvPr/>
        </p:nvGraphicFramePr>
        <p:xfrm>
          <a:off x="4419600" y="3866020"/>
          <a:ext cx="44958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5498" name="Rectangle 6"/>
          <p:cNvSpPr>
            <a:spLocks noChangeArrowheads="1"/>
          </p:cNvSpPr>
          <p:nvPr/>
        </p:nvSpPr>
        <p:spPr bwMode="auto">
          <a:xfrm>
            <a:off x="457200" y="319084"/>
            <a:ext cx="8316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Knowledge Bold" pitchFamily="34" charset="0"/>
                <a:ea typeface="MS PGothic" pitchFamily="34" charset="-128"/>
              </a:rPr>
              <a:t>MULTI-SOURCE AND MULTIDISCIPLINARY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27984" y="2204864"/>
            <a:ext cx="4307589" cy="1754326"/>
          </a:xfrm>
          <a:prstGeom prst="rect">
            <a:avLst/>
          </a:prstGeom>
          <a:solidFill>
            <a:schemeClr val="tx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FFFFFF"/>
                </a:solidFill>
                <a:latin typeface="+mn-lt"/>
                <a:ea typeface="ＭＳ Ｐゴシック" charset="-128"/>
                <a:cs typeface="Arial" pitchFamily="34" charset="0"/>
              </a:rPr>
              <a:t>27,300 </a:t>
            </a:r>
            <a:r>
              <a:rPr lang="en-GB" b="1" dirty="0" err="1" smtClean="0">
                <a:solidFill>
                  <a:srgbClr val="FFFFFF"/>
                </a:solidFill>
                <a:ea typeface="ＭＳ Ｐゴシック" charset="-128"/>
                <a:cs typeface="Arial" pitchFamily="34" charset="0"/>
              </a:rPr>
              <a:t>Casopisa</a:t>
            </a:r>
            <a:endParaRPr lang="en-GB" b="1" dirty="0">
              <a:solidFill>
                <a:srgbClr val="FFFFFF"/>
              </a:solidFill>
              <a:latin typeface="+mn-lt"/>
              <a:ea typeface="ＭＳ Ｐゴシック" charset="-128"/>
              <a:cs typeface="Arial" pitchFamily="34" charset="0"/>
            </a:endParaRPr>
          </a:p>
          <a:p>
            <a:pPr>
              <a:defRPr/>
            </a:pPr>
            <a:r>
              <a:rPr lang="en-GB" b="1" dirty="0">
                <a:solidFill>
                  <a:srgbClr val="FFFFFF"/>
                </a:solidFill>
                <a:latin typeface="+mn-lt"/>
                <a:ea typeface="ＭＳ Ｐゴシック" charset="-128"/>
                <a:cs typeface="Arial" pitchFamily="34" charset="0"/>
              </a:rPr>
              <a:t>52,000 </a:t>
            </a:r>
            <a:r>
              <a:rPr lang="en-GB" b="1" dirty="0" err="1" smtClean="0">
                <a:solidFill>
                  <a:srgbClr val="FFFFFF"/>
                </a:solidFill>
                <a:ea typeface="ＭＳ Ｐゴシック" charset="-128"/>
                <a:cs typeface="Arial" pitchFamily="34" charset="0"/>
              </a:rPr>
              <a:t>Knjiga</a:t>
            </a:r>
            <a:endParaRPr lang="en-GB" b="1" dirty="0">
              <a:solidFill>
                <a:srgbClr val="FFFFFF"/>
              </a:solidFill>
              <a:latin typeface="+mn-lt"/>
              <a:ea typeface="ＭＳ Ｐゴシック" charset="-128"/>
              <a:cs typeface="Arial" pitchFamily="34" charset="0"/>
            </a:endParaRPr>
          </a:p>
          <a:p>
            <a:pPr>
              <a:defRPr/>
            </a:pPr>
            <a:r>
              <a:rPr lang="en-GB" b="1" dirty="0">
                <a:solidFill>
                  <a:srgbClr val="FFFFFF"/>
                </a:solidFill>
                <a:latin typeface="+mn-lt"/>
                <a:ea typeface="ＭＳ Ｐゴシック" charset="-128"/>
                <a:cs typeface="Arial" pitchFamily="34" charset="0"/>
              </a:rPr>
              <a:t>8.2</a:t>
            </a:r>
            <a:r>
              <a:rPr lang="en-GB" b="1" dirty="0" smtClean="0">
                <a:solidFill>
                  <a:srgbClr val="FFFFFF"/>
                </a:solidFill>
                <a:latin typeface="+mn-lt"/>
                <a:ea typeface="ＭＳ Ｐゴシック" charset="-128"/>
                <a:cs typeface="Arial" pitchFamily="34" charset="0"/>
              </a:rPr>
              <a:t>+ </a:t>
            </a:r>
            <a:r>
              <a:rPr lang="en-GB" b="1" dirty="0" err="1" smtClean="0">
                <a:solidFill>
                  <a:srgbClr val="FFFFFF"/>
                </a:solidFill>
                <a:latin typeface="+mn-lt"/>
                <a:ea typeface="ＭＳ Ｐゴシック" charset="-128"/>
                <a:cs typeface="Arial" pitchFamily="34" charset="0"/>
              </a:rPr>
              <a:t>Milijuna</a:t>
            </a:r>
            <a:r>
              <a:rPr lang="en-GB" b="1" dirty="0" smtClean="0">
                <a:solidFill>
                  <a:srgbClr val="FFFFFF"/>
                </a:solidFill>
                <a:latin typeface="+mn-lt"/>
                <a:ea typeface="ＭＳ Ｐゴシック" charset="-128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rgbClr val="FFFFFF"/>
                </a:solidFill>
                <a:latin typeface="+mn-lt"/>
                <a:ea typeface="ＭＳ Ｐゴシック" charset="-128"/>
                <a:cs typeface="Arial" pitchFamily="34" charset="0"/>
              </a:rPr>
              <a:t>k</a:t>
            </a:r>
            <a:r>
              <a:rPr lang="en-GB" b="1" dirty="0" err="1" smtClean="0">
                <a:solidFill>
                  <a:srgbClr val="FFFFFF"/>
                </a:solidFill>
                <a:ea typeface="ＭＳ Ｐゴシック" charset="-128"/>
                <a:cs typeface="Arial" pitchFamily="34" charset="0"/>
              </a:rPr>
              <a:t>onferencija</a:t>
            </a:r>
            <a:endParaRPr lang="en-GB" b="1" dirty="0">
              <a:solidFill>
                <a:srgbClr val="FFFFFF"/>
              </a:solidFill>
              <a:latin typeface="+mn-lt"/>
              <a:ea typeface="ＭＳ Ｐゴシック" charset="-128"/>
              <a:cs typeface="Arial" pitchFamily="34" charset="0"/>
            </a:endParaRPr>
          </a:p>
          <a:p>
            <a:pPr>
              <a:defRPr/>
            </a:pPr>
            <a:r>
              <a:rPr lang="en-GB" b="1" dirty="0">
                <a:solidFill>
                  <a:srgbClr val="FFFFFF"/>
                </a:solidFill>
                <a:latin typeface="+mn-lt"/>
                <a:ea typeface="ＭＳ Ｐゴシック" charset="-128"/>
                <a:cs typeface="Arial" pitchFamily="34" charset="0"/>
              </a:rPr>
              <a:t>51.8+ </a:t>
            </a:r>
            <a:r>
              <a:rPr lang="en-GB" b="1" dirty="0" err="1" smtClean="0">
                <a:solidFill>
                  <a:srgbClr val="FFFFFF"/>
                </a:solidFill>
                <a:latin typeface="+mn-lt"/>
                <a:ea typeface="ＭＳ Ｐゴシック" charset="-128"/>
                <a:cs typeface="Arial" pitchFamily="34" charset="0"/>
              </a:rPr>
              <a:t>Milijuna</a:t>
            </a:r>
            <a:r>
              <a:rPr lang="en-GB" b="1" dirty="0" smtClean="0">
                <a:solidFill>
                  <a:srgbClr val="FFFFFF"/>
                </a:solidFill>
                <a:latin typeface="+mn-lt"/>
                <a:ea typeface="ＭＳ Ｐゴシック" charset="-128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rgbClr val="FFFFFF"/>
                </a:solidFill>
                <a:latin typeface="+mn-lt"/>
                <a:ea typeface="ＭＳ Ｐゴシック" charset="-128"/>
                <a:cs typeface="Arial" pitchFamily="34" charset="0"/>
              </a:rPr>
              <a:t>patenata</a:t>
            </a:r>
            <a:endParaRPr lang="en-GB" b="1" dirty="0">
              <a:solidFill>
                <a:srgbClr val="FFFFFF"/>
              </a:solidFill>
              <a:latin typeface="+mn-lt"/>
              <a:ea typeface="ＭＳ Ｐゴシック" charset="-128"/>
              <a:cs typeface="Arial" pitchFamily="34" charset="0"/>
            </a:endParaRPr>
          </a:p>
          <a:p>
            <a:pPr>
              <a:defRPr/>
            </a:pPr>
            <a:r>
              <a:rPr lang="en-GB" b="1" dirty="0">
                <a:solidFill>
                  <a:srgbClr val="FFFFFF"/>
                </a:solidFill>
                <a:latin typeface="+mn-lt"/>
                <a:ea typeface="ＭＳ Ｐゴシック" charset="-128"/>
                <a:cs typeface="Arial" pitchFamily="34" charset="0"/>
              </a:rPr>
              <a:t>3.8+ </a:t>
            </a:r>
            <a:r>
              <a:rPr lang="en-GB" b="1" dirty="0" err="1" smtClean="0">
                <a:solidFill>
                  <a:srgbClr val="FFFFFF"/>
                </a:solidFill>
                <a:latin typeface="+mn-lt"/>
                <a:ea typeface="ＭＳ Ｐゴシック" charset="-128"/>
                <a:cs typeface="Arial" pitchFamily="34" charset="0"/>
              </a:rPr>
              <a:t>Milijuna</a:t>
            </a:r>
            <a:r>
              <a:rPr lang="en-GB" b="1" dirty="0" smtClean="0">
                <a:solidFill>
                  <a:srgbClr val="FFFFFF"/>
                </a:solidFill>
                <a:latin typeface="+mn-lt"/>
                <a:ea typeface="ＭＳ Ｐゴシック" charset="-128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rgbClr val="FFFFFF"/>
                </a:solidFill>
                <a:latin typeface="+mn-lt"/>
                <a:ea typeface="ＭＳ Ｐゴシック" charset="-128"/>
                <a:cs typeface="Arial" pitchFamily="34" charset="0"/>
              </a:rPr>
              <a:t>studija</a:t>
            </a:r>
            <a:r>
              <a:rPr lang="en-GB" b="1" dirty="0" smtClean="0">
                <a:solidFill>
                  <a:srgbClr val="FFFFFF"/>
                </a:solidFill>
                <a:latin typeface="+mn-lt"/>
                <a:ea typeface="ＭＳ Ｐゴシック" charset="-128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rgbClr val="FFFFFF"/>
                </a:solidFill>
                <a:latin typeface="+mn-lt"/>
                <a:ea typeface="ＭＳ Ｐゴシック" charset="-128"/>
                <a:cs typeface="Arial" pitchFamily="34" charset="0"/>
              </a:rPr>
              <a:t>i</a:t>
            </a:r>
            <a:r>
              <a:rPr lang="en-GB" b="1" dirty="0" smtClean="0">
                <a:solidFill>
                  <a:srgbClr val="FFFFFF"/>
                </a:solidFill>
                <a:latin typeface="+mn-lt"/>
                <a:ea typeface="ＭＳ Ｐゴシック" charset="-128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rgbClr val="FFFFFF"/>
                </a:solidFill>
                <a:latin typeface="+mn-lt"/>
                <a:ea typeface="ＭＳ Ｐゴシック" charset="-128"/>
                <a:cs typeface="Arial" pitchFamily="34" charset="0"/>
              </a:rPr>
              <a:t>setova</a:t>
            </a:r>
            <a:r>
              <a:rPr lang="en-GB" b="1" dirty="0" smtClean="0">
                <a:solidFill>
                  <a:srgbClr val="FFFFFF"/>
                </a:solidFill>
                <a:latin typeface="+mn-lt"/>
                <a:ea typeface="ＭＳ Ｐゴシック" charset="-128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rgbClr val="FFFFFF"/>
                </a:solidFill>
                <a:latin typeface="+mn-lt"/>
                <a:ea typeface="ＭＳ Ｐゴシック" charset="-128"/>
                <a:cs typeface="Arial" pitchFamily="34" charset="0"/>
              </a:rPr>
              <a:t>podataka</a:t>
            </a:r>
            <a:r>
              <a:rPr lang="en-GB" b="1" dirty="0" smtClean="0">
                <a:solidFill>
                  <a:srgbClr val="FFFFFF"/>
                </a:solidFill>
                <a:latin typeface="+mn-lt"/>
                <a:ea typeface="ＭＳ Ｐゴシック" charset="-128"/>
                <a:cs typeface="Arial" pitchFamily="34" charset="0"/>
              </a:rPr>
              <a:t> </a:t>
            </a:r>
            <a:endParaRPr lang="en-GB" b="1" dirty="0">
              <a:solidFill>
                <a:srgbClr val="FFFFFF"/>
              </a:solidFill>
              <a:latin typeface="+mn-lt"/>
              <a:ea typeface="ＭＳ Ｐゴシック" charset="-128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96336" y="4149080"/>
            <a:ext cx="1146175" cy="369887"/>
          </a:xfrm>
          <a:prstGeom prst="rect">
            <a:avLst/>
          </a:prstGeom>
          <a:solidFill>
            <a:schemeClr val="tx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FFFFFF"/>
                </a:solidFill>
                <a:latin typeface="+mn-lt"/>
                <a:ea typeface="ＭＳ Ｐゴシック" charset="-128"/>
                <a:cs typeface="Arial" pitchFamily="34" charset="0"/>
              </a:rPr>
              <a:t>Journals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52400" y="2494420"/>
            <a:ext cx="4114800" cy="274320"/>
          </a:xfrm>
          <a:prstGeom prst="round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 cap="flat" cmpd="sng" algn="ctr">
            <a:gradFill>
              <a:gsLst>
                <a:gs pos="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300" dirty="0">
                <a:solidFill>
                  <a:srgbClr val="4B4B4B"/>
                </a:solidFill>
                <a:latin typeface="+mn-lt"/>
                <a:ea typeface="ＭＳ Ｐゴシック" charset="-128"/>
                <a:cs typeface="Arial" pitchFamily="34" charset="0"/>
              </a:rPr>
              <a:t>Data Citation Index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52400" y="2189620"/>
            <a:ext cx="4114800" cy="274320"/>
          </a:xfrm>
          <a:prstGeom prst="round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 cap="flat" cmpd="sng" algn="ctr">
            <a:gradFill>
              <a:gsLst>
                <a:gs pos="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300" dirty="0">
                <a:solidFill>
                  <a:srgbClr val="4B4B4B"/>
                </a:solidFill>
                <a:latin typeface="+mn-lt"/>
                <a:ea typeface="ＭＳ Ｐゴシック" charset="-128"/>
                <a:cs typeface="Arial" pitchFamily="34" charset="0"/>
              </a:rPr>
              <a:t>Web of Science Core Collection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52400" y="2799220"/>
            <a:ext cx="4114800" cy="274320"/>
          </a:xfrm>
          <a:prstGeom prst="round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 cap="flat" cmpd="sng" algn="ctr">
            <a:gradFill>
              <a:gsLst>
                <a:gs pos="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300" dirty="0">
                <a:solidFill>
                  <a:srgbClr val="4B4B4B"/>
                </a:solidFill>
                <a:latin typeface="+mn-lt"/>
                <a:ea typeface="ＭＳ Ｐゴシック" charset="-128"/>
                <a:cs typeface="Arial" pitchFamily="34" charset="0"/>
              </a:rPr>
              <a:t>BIOSIS Citation Index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52400" y="3408820"/>
            <a:ext cx="4114800" cy="274320"/>
          </a:xfrm>
          <a:prstGeom prst="round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 cap="flat" cmpd="sng" algn="ctr">
            <a:gradFill>
              <a:gsLst>
                <a:gs pos="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300" dirty="0">
                <a:solidFill>
                  <a:srgbClr val="4B4B4B"/>
                </a:solidFill>
                <a:latin typeface="+mn-lt"/>
                <a:ea typeface="ＭＳ Ｐゴシック" charset="-128"/>
                <a:cs typeface="Arial" pitchFamily="34" charset="0"/>
              </a:rPr>
              <a:t>Current Contents Connect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52400" y="3104020"/>
            <a:ext cx="4114800" cy="274320"/>
          </a:xfrm>
          <a:prstGeom prst="round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 cap="flat" cmpd="sng" algn="ctr">
            <a:gradFill>
              <a:gsLst>
                <a:gs pos="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300" dirty="0">
                <a:solidFill>
                  <a:srgbClr val="4B4B4B"/>
                </a:solidFill>
                <a:latin typeface="+mn-lt"/>
                <a:ea typeface="ＭＳ Ｐゴシック" charset="-128"/>
                <a:cs typeface="Arial" pitchFamily="34" charset="0"/>
              </a:rPr>
              <a:t>Derwent Innovation Index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52400" y="3713620"/>
            <a:ext cx="4114800" cy="274320"/>
          </a:xfrm>
          <a:prstGeom prst="round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 cap="flat" cmpd="sng" algn="ctr">
            <a:gradFill>
              <a:gsLst>
                <a:gs pos="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300" dirty="0">
                <a:solidFill>
                  <a:srgbClr val="4B4B4B"/>
                </a:solidFill>
                <a:latin typeface="+mn-lt"/>
                <a:ea typeface="ＭＳ Ｐゴシック" charset="-128"/>
                <a:cs typeface="Arial" pitchFamily="34" charset="0"/>
              </a:rPr>
              <a:t>Zoological Record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52400" y="4018420"/>
            <a:ext cx="4114800" cy="274320"/>
          </a:xfrm>
          <a:prstGeom prst="round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 cap="flat" cmpd="sng" algn="ctr">
            <a:gradFill>
              <a:gsLst>
                <a:gs pos="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300" dirty="0">
                <a:solidFill>
                  <a:srgbClr val="4B4B4B"/>
                </a:solidFill>
                <a:latin typeface="+mn-lt"/>
                <a:ea typeface="ＭＳ Ｐゴシック" charset="-128"/>
                <a:cs typeface="Arial" pitchFamily="34" charset="0"/>
              </a:rPr>
              <a:t>Medline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52400" y="4323220"/>
            <a:ext cx="4114800" cy="274320"/>
          </a:xfrm>
          <a:prstGeom prst="round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 cap="flat" cmpd="sng" algn="ctr">
            <a:gradFill>
              <a:gsLst>
                <a:gs pos="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300" dirty="0">
                <a:solidFill>
                  <a:srgbClr val="4B4B4B"/>
                </a:solidFill>
                <a:latin typeface="+mn-lt"/>
                <a:ea typeface="ＭＳ Ｐゴシック" charset="-128"/>
                <a:cs typeface="Arial" pitchFamily="34" charset="0"/>
              </a:rPr>
              <a:t>Regional Citation Indexes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52400" y="4628020"/>
            <a:ext cx="4114800" cy="274320"/>
          </a:xfrm>
          <a:prstGeom prst="round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 cap="flat" cmpd="sng" algn="ctr">
            <a:gradFill>
              <a:gsLst>
                <a:gs pos="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300" dirty="0" err="1">
                <a:solidFill>
                  <a:srgbClr val="4B4B4B"/>
                </a:solidFill>
                <a:latin typeface="+mn-lt"/>
                <a:ea typeface="ＭＳ Ｐゴシック" charset="-128"/>
                <a:cs typeface="Arial" pitchFamily="34" charset="0"/>
              </a:rPr>
              <a:t>Inspec</a:t>
            </a:r>
            <a:endParaRPr lang="en-US" sz="1300" dirty="0">
              <a:solidFill>
                <a:srgbClr val="4B4B4B"/>
              </a:solidFill>
              <a:latin typeface="+mn-lt"/>
              <a:ea typeface="ＭＳ Ｐゴシック" charset="-128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52400" y="4932820"/>
            <a:ext cx="4114800" cy="274320"/>
          </a:xfrm>
          <a:prstGeom prst="round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 cap="flat" cmpd="sng" algn="ctr">
            <a:gradFill>
              <a:gsLst>
                <a:gs pos="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300" dirty="0">
                <a:solidFill>
                  <a:srgbClr val="4B4B4B"/>
                </a:solidFill>
                <a:latin typeface="+mn-lt"/>
                <a:ea typeface="ＭＳ Ｐゴシック" charset="-128"/>
                <a:cs typeface="Arial" pitchFamily="34" charset="0"/>
              </a:rPr>
              <a:t>Food Science and Technology Abstract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52400" y="5237620"/>
            <a:ext cx="4114800" cy="274320"/>
          </a:xfrm>
          <a:prstGeom prst="round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 cap="flat" cmpd="sng" algn="ctr">
            <a:gradFill>
              <a:gsLst>
                <a:gs pos="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1300" dirty="0">
                <a:solidFill>
                  <a:srgbClr val="4B4B4B"/>
                </a:solidFill>
                <a:latin typeface="+mn-lt"/>
                <a:ea typeface="ＭＳ Ｐゴシック" charset="-128"/>
                <a:cs typeface="Arial" pitchFamily="34" charset="0"/>
              </a:rPr>
              <a:t>CABI: CAB Abstracts and Global Health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9512" y="5589240"/>
            <a:ext cx="4114800" cy="969496"/>
          </a:xfrm>
          <a:prstGeom prst="rect">
            <a:avLst/>
          </a:prstGeom>
          <a:solidFill>
            <a:schemeClr val="tx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1900" b="1" dirty="0">
                <a:solidFill>
                  <a:srgbClr val="FFFFFF"/>
                </a:solidFill>
                <a:latin typeface="+mn-lt"/>
                <a:ea typeface="ＭＳ Ｐゴシック" charset="-128"/>
                <a:cs typeface="Arial" pitchFamily="34" charset="0"/>
              </a:rPr>
              <a:t>90+ </a:t>
            </a:r>
            <a:r>
              <a:rPr lang="en-GB" sz="1900" b="1" dirty="0" err="1" smtClean="0">
                <a:solidFill>
                  <a:srgbClr val="FFFFFF"/>
                </a:solidFill>
                <a:latin typeface="+mn-lt"/>
                <a:ea typeface="ＭＳ Ｐゴシック" charset="-128"/>
                <a:cs typeface="Arial" pitchFamily="34" charset="0"/>
              </a:rPr>
              <a:t>Milijuna</a:t>
            </a:r>
            <a:r>
              <a:rPr lang="en-GB" sz="1900" b="1" dirty="0" smtClean="0">
                <a:solidFill>
                  <a:srgbClr val="FFFFFF"/>
                </a:solidFill>
                <a:latin typeface="+mn-lt"/>
                <a:ea typeface="ＭＳ Ｐゴシック" charset="-128"/>
                <a:cs typeface="Arial" pitchFamily="34" charset="0"/>
              </a:rPr>
              <a:t> </a:t>
            </a:r>
            <a:r>
              <a:rPr lang="en-GB" sz="1900" b="1" dirty="0" err="1" smtClean="0">
                <a:solidFill>
                  <a:srgbClr val="FFFFFF"/>
                </a:solidFill>
                <a:latin typeface="+mn-lt"/>
                <a:ea typeface="ＭＳ Ｐゴシック" charset="-128"/>
                <a:cs typeface="Arial" pitchFamily="34" charset="0"/>
              </a:rPr>
              <a:t>jedinstvenih</a:t>
            </a:r>
            <a:r>
              <a:rPr lang="en-GB" sz="1900" b="1" dirty="0" smtClean="0">
                <a:solidFill>
                  <a:srgbClr val="FFFFFF"/>
                </a:solidFill>
                <a:latin typeface="+mn-lt"/>
                <a:ea typeface="ＭＳ Ｐゴシック" charset="-128"/>
                <a:cs typeface="Arial" pitchFamily="34" charset="0"/>
              </a:rPr>
              <a:t> </a:t>
            </a:r>
            <a:r>
              <a:rPr lang="en-GB" sz="1900" b="1" dirty="0" err="1" smtClean="0">
                <a:solidFill>
                  <a:srgbClr val="FFFFFF"/>
                </a:solidFill>
                <a:latin typeface="+mn-lt"/>
                <a:ea typeface="ＭＳ Ｐゴシック" charset="-128"/>
                <a:cs typeface="Arial" pitchFamily="34" charset="0"/>
              </a:rPr>
              <a:t>podataka</a:t>
            </a:r>
            <a:endParaRPr lang="en-GB" sz="1900" b="1" dirty="0">
              <a:solidFill>
                <a:srgbClr val="FFFFFF"/>
              </a:solidFill>
              <a:latin typeface="+mn-lt"/>
              <a:ea typeface="ＭＳ Ｐゴシック" charset="-128"/>
              <a:cs typeface="Arial" pitchFamily="34" charset="0"/>
            </a:endParaRPr>
          </a:p>
          <a:p>
            <a:pPr>
              <a:defRPr/>
            </a:pPr>
            <a:r>
              <a:rPr lang="en-GB" sz="1900" b="1" dirty="0" smtClean="0">
                <a:solidFill>
                  <a:srgbClr val="FFFFFF"/>
                </a:solidFill>
                <a:latin typeface="+mn-lt"/>
                <a:ea typeface="ＭＳ Ｐゴシック" charset="-128"/>
                <a:cs typeface="Arial" pitchFamily="34" charset="0"/>
              </a:rPr>
              <a:t>1+ </a:t>
            </a:r>
            <a:r>
              <a:rPr lang="en-GB" sz="1900" b="1" dirty="0" err="1" smtClean="0">
                <a:solidFill>
                  <a:srgbClr val="FFFFFF"/>
                </a:solidFill>
                <a:latin typeface="+mn-lt"/>
                <a:ea typeface="ＭＳ Ｐゴシック" charset="-128"/>
                <a:cs typeface="Arial" pitchFamily="34" charset="0"/>
              </a:rPr>
              <a:t>Bilion</a:t>
            </a:r>
            <a:r>
              <a:rPr lang="en-GB" sz="1900" b="1" dirty="0" smtClean="0">
                <a:solidFill>
                  <a:srgbClr val="FFFFFF"/>
                </a:solidFill>
                <a:latin typeface="+mn-lt"/>
                <a:ea typeface="ＭＳ Ｐゴシック" charset="-128"/>
                <a:cs typeface="Arial" pitchFamily="34" charset="0"/>
              </a:rPr>
              <a:t> </a:t>
            </a:r>
            <a:r>
              <a:rPr lang="en-GB" sz="1900" b="1" dirty="0" err="1" smtClean="0">
                <a:solidFill>
                  <a:srgbClr val="FFFFFF"/>
                </a:solidFill>
                <a:latin typeface="+mn-lt"/>
                <a:ea typeface="ＭＳ Ｐゴシック" charset="-128"/>
                <a:cs typeface="Arial" pitchFamily="34" charset="0"/>
              </a:rPr>
              <a:t>citiranih</a:t>
            </a:r>
            <a:r>
              <a:rPr lang="en-GB" sz="1900" b="1" dirty="0" smtClean="0">
                <a:solidFill>
                  <a:srgbClr val="FFFFFF"/>
                </a:solidFill>
                <a:latin typeface="+mn-lt"/>
                <a:ea typeface="ＭＳ Ｐゴシック" charset="-128"/>
                <a:cs typeface="Arial" pitchFamily="34" charset="0"/>
              </a:rPr>
              <a:t> </a:t>
            </a:r>
            <a:r>
              <a:rPr lang="en-GB" sz="1900" b="1" dirty="0" err="1" smtClean="0">
                <a:solidFill>
                  <a:srgbClr val="FFFFFF"/>
                </a:solidFill>
                <a:ea typeface="ＭＳ Ｐゴシック" charset="-128"/>
                <a:cs typeface="Arial" pitchFamily="34" charset="0"/>
              </a:rPr>
              <a:t>linkova</a:t>
            </a:r>
            <a:r>
              <a:rPr lang="en-GB" sz="1900" b="1" dirty="0" smtClean="0">
                <a:solidFill>
                  <a:srgbClr val="FFFFFF"/>
                </a:solidFill>
                <a:latin typeface="+mn-lt"/>
                <a:ea typeface="ＭＳ Ｐゴシック" charset="-128"/>
                <a:cs typeface="Arial" pitchFamily="34" charset="0"/>
              </a:rPr>
              <a:t>!!!</a:t>
            </a:r>
            <a:endParaRPr lang="en-GB" sz="1900" b="1" dirty="0">
              <a:solidFill>
                <a:srgbClr val="FFFFFF"/>
              </a:solidFill>
              <a:latin typeface="+mn-lt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1484313"/>
            <a:ext cx="63881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80579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543800" cy="836613"/>
          </a:xfrm>
        </p:spPr>
        <p:txBody>
          <a:bodyPr/>
          <a:lstStyle/>
          <a:p>
            <a:pPr eaLnBrk="1" hangingPunct="1"/>
            <a:r>
              <a:rPr dirty="0" smtClean="0">
                <a:latin typeface="Knowledge Bold" pitchFamily="34" charset="0"/>
                <a:cs typeface="Arial" charset="0"/>
              </a:rPr>
              <a:t>THE WEB OF SCIENCE CORE COLLECTION</a:t>
            </a:r>
            <a:br>
              <a:rPr dirty="0" smtClean="0">
                <a:latin typeface="Knowledge Bold" pitchFamily="34" charset="0"/>
                <a:cs typeface="Arial" charset="0"/>
              </a:rPr>
            </a:br>
            <a:r>
              <a:rPr sz="2400" dirty="0" smtClean="0">
                <a:latin typeface="Knowledge Bold" pitchFamily="34" charset="0"/>
                <a:cs typeface="Arial" charset="0"/>
              </a:rPr>
              <a:t>Google Scholar</a:t>
            </a:r>
            <a:r>
              <a:rPr lang="en-GB" sz="2400" dirty="0" smtClean="0">
                <a:latin typeface="Knowledge Bold" pitchFamily="34" charset="0"/>
                <a:cs typeface="Arial" charset="0"/>
              </a:rPr>
              <a:t> and Web of Science</a:t>
            </a:r>
            <a:endParaRPr sz="2400" dirty="0" smtClean="0">
              <a:latin typeface="Knowledge Bold" pitchFamily="34" charset="0"/>
              <a:cs typeface="Arial" charset="0"/>
            </a:endParaRPr>
          </a:p>
        </p:txBody>
      </p:sp>
      <p:sp>
        <p:nvSpPr>
          <p:cNvPr id="6" name="TextBox 25"/>
          <p:cNvSpPr txBox="1">
            <a:spLocks noChangeArrowheads="1"/>
          </p:cNvSpPr>
          <p:nvPr/>
        </p:nvSpPr>
        <p:spPr bwMode="auto">
          <a:xfrm>
            <a:off x="3059113" y="3644900"/>
            <a:ext cx="5113337" cy="106182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1400" b="1" dirty="0" err="1" smtClean="0">
                <a:solidFill>
                  <a:srgbClr val="FF8000"/>
                </a:solidFill>
              </a:rPr>
              <a:t>Jedinstveni</a:t>
            </a:r>
            <a:r>
              <a:rPr lang="en-US" sz="1400" b="1" dirty="0" smtClean="0">
                <a:solidFill>
                  <a:srgbClr val="FF8000"/>
                </a:solidFill>
              </a:rPr>
              <a:t> link </a:t>
            </a:r>
            <a:r>
              <a:rPr lang="en-US" sz="1400" b="1" dirty="0" err="1" smtClean="0">
                <a:solidFill>
                  <a:srgbClr val="FF8000"/>
                </a:solidFill>
              </a:rPr>
              <a:t>za</a:t>
            </a:r>
            <a:r>
              <a:rPr lang="en-US" sz="1400" b="1" dirty="0" smtClean="0">
                <a:solidFill>
                  <a:srgbClr val="FF8000"/>
                </a:solidFill>
              </a:rPr>
              <a:t> </a:t>
            </a:r>
            <a:r>
              <a:rPr lang="en-US" sz="1400" b="1" dirty="0" err="1" smtClean="0">
                <a:solidFill>
                  <a:srgbClr val="FF8000"/>
                </a:solidFill>
              </a:rPr>
              <a:t>i</a:t>
            </a:r>
            <a:r>
              <a:rPr lang="en-US" sz="1400" b="1" dirty="0" smtClean="0">
                <a:solidFill>
                  <a:srgbClr val="FF8000"/>
                </a:solidFill>
              </a:rPr>
              <a:t> </a:t>
            </a:r>
            <a:r>
              <a:rPr lang="en-US" sz="1400" b="1" dirty="0" err="1" smtClean="0">
                <a:solidFill>
                  <a:srgbClr val="FF8000"/>
                </a:solidFill>
              </a:rPr>
              <a:t>iz</a:t>
            </a:r>
            <a:r>
              <a:rPr lang="en-US" sz="1400" b="1" dirty="0" smtClean="0">
                <a:solidFill>
                  <a:srgbClr val="FF8000"/>
                </a:solidFill>
              </a:rPr>
              <a:t> Google Scholar </a:t>
            </a:r>
            <a:r>
              <a:rPr lang="en-US" sz="1400" b="1" dirty="0" err="1" smtClean="0">
                <a:solidFill>
                  <a:srgbClr val="FF8000"/>
                </a:solidFill>
              </a:rPr>
              <a:t>da</a:t>
            </a:r>
            <a:r>
              <a:rPr lang="en-US" sz="1400" b="1" dirty="0" smtClean="0">
                <a:solidFill>
                  <a:srgbClr val="FF8000"/>
                </a:solidFill>
              </a:rPr>
              <a:t> bi se </a:t>
            </a:r>
            <a:r>
              <a:rPr lang="en-US" sz="1400" b="1" dirty="0" err="1" smtClean="0">
                <a:solidFill>
                  <a:srgbClr val="FF8000"/>
                </a:solidFill>
              </a:rPr>
              <a:t>dobio</a:t>
            </a:r>
            <a:r>
              <a:rPr lang="en-US" sz="1400" b="1" dirty="0" smtClean="0">
                <a:solidFill>
                  <a:srgbClr val="FF8000"/>
                </a:solidFill>
              </a:rPr>
              <a:t> </a:t>
            </a:r>
            <a:r>
              <a:rPr lang="en-US" sz="1400" b="1" dirty="0" err="1" smtClean="0">
                <a:solidFill>
                  <a:srgbClr val="FF8000"/>
                </a:solidFill>
              </a:rPr>
              <a:t>jednostavniji</a:t>
            </a:r>
            <a:r>
              <a:rPr lang="en-US" sz="1400" b="1" dirty="0" smtClean="0">
                <a:solidFill>
                  <a:srgbClr val="FF8000"/>
                </a:solidFill>
              </a:rPr>
              <a:t> </a:t>
            </a:r>
            <a:r>
              <a:rPr lang="en-US" sz="1400" b="1" dirty="0" err="1" smtClean="0">
                <a:solidFill>
                  <a:srgbClr val="FF8000"/>
                </a:solidFill>
              </a:rPr>
              <a:t>pristup</a:t>
            </a:r>
            <a:r>
              <a:rPr lang="en-US" sz="1400" b="1" dirty="0" smtClean="0">
                <a:solidFill>
                  <a:srgbClr val="FF8000"/>
                </a:solidFill>
              </a:rPr>
              <a:t> </a:t>
            </a:r>
            <a:r>
              <a:rPr lang="en-US" sz="1400" b="1" dirty="0" err="1" smtClean="0">
                <a:solidFill>
                  <a:srgbClr val="FF8000"/>
                </a:solidFill>
              </a:rPr>
              <a:t>podacima</a:t>
            </a:r>
            <a:r>
              <a:rPr lang="en-US" sz="1400" b="1" dirty="0" smtClean="0">
                <a:solidFill>
                  <a:srgbClr val="FF8000"/>
                </a:solidFill>
              </a:rPr>
              <a:t> u Web of Science, </a:t>
            </a:r>
            <a:r>
              <a:rPr lang="en-US" sz="1400" b="1" dirty="0" err="1" smtClean="0">
                <a:solidFill>
                  <a:srgbClr val="FF8000"/>
                </a:solidFill>
              </a:rPr>
              <a:t>kao</a:t>
            </a:r>
            <a:r>
              <a:rPr lang="en-US" sz="1400" b="1" dirty="0" smtClean="0">
                <a:solidFill>
                  <a:srgbClr val="FF8000"/>
                </a:solidFill>
              </a:rPr>
              <a:t> </a:t>
            </a:r>
            <a:r>
              <a:rPr lang="en-US" sz="1400" b="1" dirty="0" err="1" smtClean="0">
                <a:solidFill>
                  <a:srgbClr val="FF8000"/>
                </a:solidFill>
              </a:rPr>
              <a:t>i</a:t>
            </a:r>
            <a:r>
              <a:rPr lang="en-US" sz="1400" b="1" dirty="0" smtClean="0">
                <a:solidFill>
                  <a:srgbClr val="FF8000"/>
                </a:solidFill>
              </a:rPr>
              <a:t> </a:t>
            </a:r>
            <a:r>
              <a:rPr lang="en-US" sz="1400" b="1" dirty="0" err="1" smtClean="0">
                <a:solidFill>
                  <a:srgbClr val="FF8000"/>
                </a:solidFill>
              </a:rPr>
              <a:t>pristup</a:t>
            </a:r>
            <a:r>
              <a:rPr lang="en-US" sz="1400" b="1" dirty="0" smtClean="0">
                <a:solidFill>
                  <a:srgbClr val="FF8000"/>
                </a:solidFill>
              </a:rPr>
              <a:t> </a:t>
            </a:r>
            <a:r>
              <a:rPr lang="en-US" sz="1400" b="1" dirty="0" err="1" smtClean="0">
                <a:solidFill>
                  <a:srgbClr val="FF8000"/>
                </a:solidFill>
              </a:rPr>
              <a:t>najkvalitetnijem</a:t>
            </a:r>
            <a:r>
              <a:rPr lang="en-US" sz="1400" b="1" dirty="0" smtClean="0">
                <a:solidFill>
                  <a:srgbClr val="FF8000"/>
                </a:solidFill>
              </a:rPr>
              <a:t> </a:t>
            </a:r>
            <a:r>
              <a:rPr lang="en-US" sz="1400" b="1" dirty="0" err="1" smtClean="0">
                <a:solidFill>
                  <a:srgbClr val="FF8000"/>
                </a:solidFill>
              </a:rPr>
              <a:t>sadrzaju</a:t>
            </a:r>
            <a:r>
              <a:rPr lang="en-US" sz="1400" b="1" dirty="0" smtClean="0">
                <a:solidFill>
                  <a:srgbClr val="FF8000"/>
                </a:solidFill>
              </a:rPr>
              <a:t> </a:t>
            </a:r>
            <a:r>
              <a:rPr lang="en-US" sz="1400" b="1" dirty="0" err="1" smtClean="0">
                <a:solidFill>
                  <a:srgbClr val="FF8000"/>
                </a:solidFill>
              </a:rPr>
              <a:t>iz</a:t>
            </a:r>
            <a:r>
              <a:rPr lang="en-US" sz="1400" b="1" dirty="0" smtClean="0">
                <a:solidFill>
                  <a:srgbClr val="FF8000"/>
                </a:solidFill>
              </a:rPr>
              <a:t> Google Scholar. </a:t>
            </a:r>
            <a:endParaRPr lang="en-US" sz="1400" dirty="0">
              <a:solidFill>
                <a:srgbClr val="FF8000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5013325"/>
            <a:ext cx="6372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884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5084763"/>
            <a:ext cx="1525587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58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50" y="1855788"/>
            <a:ext cx="23764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>
            <a:cxnSpLocks noChangeShapeType="1"/>
            <a:stCxn id="6" idx="0"/>
          </p:cNvCxnSpPr>
          <p:nvPr/>
        </p:nvCxnSpPr>
        <p:spPr bwMode="auto">
          <a:xfrm flipH="1" flipV="1">
            <a:off x="4284664" y="1844676"/>
            <a:ext cx="1331118" cy="1800224"/>
          </a:xfrm>
          <a:prstGeom prst="straightConnector1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 type="arrow" w="med" len="med"/>
          </a:ln>
        </p:spPr>
      </p:cxnSp>
      <p:sp>
        <p:nvSpPr>
          <p:cNvPr id="280585" name="Rectangle 16"/>
          <p:cNvSpPr>
            <a:spLocks noChangeArrowheads="1"/>
          </p:cNvSpPr>
          <p:nvPr/>
        </p:nvSpPr>
        <p:spPr bwMode="auto">
          <a:xfrm>
            <a:off x="3492500" y="1484313"/>
            <a:ext cx="1366838" cy="360362"/>
          </a:xfrm>
          <a:prstGeom prst="rect">
            <a:avLst/>
          </a:prstGeom>
          <a:noFill/>
          <a:ln w="412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GB" sz="2400">
              <a:latin typeface="Times New Roman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435600" y="5805488"/>
            <a:ext cx="1439863" cy="360362"/>
          </a:xfrm>
          <a:prstGeom prst="rect">
            <a:avLst/>
          </a:prstGeom>
          <a:noFill/>
          <a:ln w="412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GB" sz="2400">
              <a:latin typeface="Times New Roman" pitchFamily="18" charset="0"/>
            </a:endParaRPr>
          </a:p>
        </p:txBody>
      </p:sp>
      <p:cxnSp>
        <p:nvCxnSpPr>
          <p:cNvPr id="19" name="Straight Arrow Connector 18"/>
          <p:cNvCxnSpPr>
            <a:cxnSpLocks noChangeShapeType="1"/>
            <a:stCxn id="6" idx="2"/>
          </p:cNvCxnSpPr>
          <p:nvPr/>
        </p:nvCxnSpPr>
        <p:spPr bwMode="auto">
          <a:xfrm>
            <a:off x="5615782" y="4706729"/>
            <a:ext cx="396081" cy="1098759"/>
          </a:xfrm>
          <a:prstGeom prst="straightConnector1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tr_presentation_template_05-01-08 1">
      <a:dk1>
        <a:srgbClr val="4B4B4B"/>
      </a:dk1>
      <a:lt1>
        <a:srgbClr val="FFFFFF"/>
      </a:lt1>
      <a:dk2>
        <a:srgbClr val="FF8000"/>
      </a:dk2>
      <a:lt2>
        <a:srgbClr val="A0968C"/>
      </a:lt2>
      <a:accent1>
        <a:srgbClr val="005A84"/>
      </a:accent1>
      <a:accent2>
        <a:srgbClr val="6234A4"/>
      </a:accent2>
      <a:accent3>
        <a:srgbClr val="FFFFFF"/>
      </a:accent3>
      <a:accent4>
        <a:srgbClr val="3F3F3F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tr_presentation_template_05-01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_presentation_template_05-01-08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1415</Words>
  <Application>Microsoft Office PowerPoint</Application>
  <PresentationFormat>On-screen Show (4:3)</PresentationFormat>
  <Paragraphs>266</Paragraphs>
  <Slides>33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blank</vt:lpstr>
      <vt:lpstr>Kako biti citiran i priznat autor</vt:lpstr>
      <vt:lpstr>Cilj prezentacije </vt:lpstr>
      <vt:lpstr>Agenda</vt:lpstr>
      <vt:lpstr>SCIENCE CITATION INDEX® 1964</vt:lpstr>
      <vt:lpstr>CASOPISI MORAJU BITI BIRANI</vt:lpstr>
      <vt:lpstr>POSTUPAK ODABIRA CASOPISA ZA WEB OF SCIENCE Core Collection</vt:lpstr>
      <vt:lpstr>Desetljecima, Thomson Reuters pazljivo procjenjuje casopise koji uvrstavaju u bazu podataka Web of Science</vt:lpstr>
      <vt:lpstr>PowerPoint Presentation</vt:lpstr>
      <vt:lpstr>THE WEB OF SCIENCE CORE COLLECTION Google Scholar and Web of Science</vt:lpstr>
      <vt:lpstr>STALNO SIRENJE I UNAPREDJIVANJE SADRZAJA Regionalni indexi citata</vt:lpstr>
      <vt:lpstr>Emerging Sources Citation Index (Nov 2015)</vt:lpstr>
      <vt:lpstr>I. Navigacija, personalizacija, pretrazivanje, analiza i export funkcije u Web of Science Core Collection </vt:lpstr>
      <vt:lpstr>Pristupite Web of Science platformi sa svog mobilnog uredjaja </vt:lpstr>
      <vt:lpstr>Wildcard Characters (Truncation)</vt:lpstr>
      <vt:lpstr>Proximity Operators</vt:lpstr>
      <vt:lpstr>OPERATORI ZA PRETRAZIVANJE</vt:lpstr>
      <vt:lpstr>  II. Funkcije i mogucnosti EndNote i                 Researcher ID </vt:lpstr>
      <vt:lpstr>EndNote</vt:lpstr>
      <vt:lpstr>Researcher ID</vt:lpstr>
      <vt:lpstr>PowerPoint Presentation</vt:lpstr>
      <vt:lpstr>  III. Journal and highly cited data –  The JOURNAL CITATION REPORTS</vt:lpstr>
      <vt:lpstr>The Journal Citation Reports (JCR)</vt:lpstr>
      <vt:lpstr>Svijetski poznati Journal Impact Factor</vt:lpstr>
      <vt:lpstr>VRIJEDNOST JOURNAL CITATION REPORTS : Detaljna analiza casopisa</vt:lpstr>
      <vt:lpstr>PowerPoint Presentation</vt:lpstr>
      <vt:lpstr>PowerPoint Presentation</vt:lpstr>
      <vt:lpstr>PowerPoint Presentation</vt:lpstr>
      <vt:lpstr>  III. Journal and highly cited data –  The  Essential Science Indicators</vt:lpstr>
      <vt:lpstr>PowerPoint Presentation</vt:lpstr>
      <vt:lpstr>PowerPoint Presentation</vt:lpstr>
      <vt:lpstr>Co-Citation Analiza i Klastering  Broji koliko je puta par radova ko-citiran. Sto se vise radova po paru ko-citira, veca je veza izmedju radova. Veze su uvijek dinamicne (novi radovi mogu citirati radove koji se vec nalaze u klasterima)   </vt:lpstr>
      <vt:lpstr>   Vise informacija i linkovi za obuke: www.wokinfo.com http://www.youtube.com/user/WoSTraining</vt:lpstr>
      <vt:lpstr>PowerPoint Presentation</vt:lpstr>
    </vt:vector>
  </TitlesOfParts>
  <Company>Thomson Reuters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biti citiran i prepoznat?</dc:title>
  <dc:creator>u6019575</dc:creator>
  <cp:lastModifiedBy>dimzov</cp:lastModifiedBy>
  <cp:revision>109</cp:revision>
  <dcterms:created xsi:type="dcterms:W3CDTF">2015-03-17T13:25:24Z</dcterms:created>
  <dcterms:modified xsi:type="dcterms:W3CDTF">2015-10-02T07:27:56Z</dcterms:modified>
</cp:coreProperties>
</file>