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4" r:id="rId4"/>
    <p:sldId id="258" r:id="rId5"/>
    <p:sldId id="265" r:id="rId6"/>
    <p:sldId id="261" r:id="rId7"/>
    <p:sldId id="262" r:id="rId8"/>
    <p:sldId id="263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4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9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uca.e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asmus+ logo.jpg">
            <a:extLst>
              <a:ext uri="{FF2B5EF4-FFF2-40B4-BE49-F238E27FC236}">
                <a16:creationId xmlns:a16="http://schemas.microsoft.com/office/drawing/2014/main" id="{A02CE35E-7963-89B3-F2D4-9871E8E058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575" y="-31834"/>
            <a:ext cx="4289195" cy="782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97BC3-F34A-DE4E-7630-7034CAC91C1B}"/>
              </a:ext>
            </a:extLst>
          </p:cNvPr>
          <p:cNvSpPr txBox="1"/>
          <p:nvPr/>
        </p:nvSpPr>
        <p:spPr>
          <a:xfrm>
            <a:off x="1753374" y="4888638"/>
            <a:ext cx="520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</a:t>
            </a:r>
            <a:r>
              <a:rPr lang="en-GB" sz="2400" dirty="0" err="1"/>
              <a:t>dr.</a:t>
            </a:r>
            <a:r>
              <a:rPr lang="en-GB" sz="2400" dirty="0"/>
              <a:t> sc. Helena </a:t>
            </a:r>
            <a:r>
              <a:rPr lang="en-GB" sz="2400" dirty="0" err="1"/>
              <a:t>Burić</a:t>
            </a:r>
            <a:endParaRPr lang="en-GB" sz="2400" dirty="0"/>
          </a:p>
          <a:p>
            <a:pPr algn="ctr"/>
            <a:r>
              <a:rPr lang="en-GB" sz="2400" dirty="0" err="1"/>
              <a:t>dr.</a:t>
            </a:r>
            <a:r>
              <a:rPr lang="en-GB" sz="2400" dirty="0"/>
              <a:t> sc. Marita </a:t>
            </a:r>
            <a:r>
              <a:rPr lang="en-GB" sz="2400" dirty="0" err="1"/>
              <a:t>Brčić</a:t>
            </a:r>
            <a:r>
              <a:rPr lang="en-GB" sz="2400" dirty="0"/>
              <a:t> </a:t>
            </a:r>
            <a:r>
              <a:rPr lang="en-GB" sz="2400" dirty="0" err="1"/>
              <a:t>Kuljiš</a:t>
            </a:r>
            <a:endParaRPr lang="en-GB" sz="2400" dirty="0"/>
          </a:p>
          <a:p>
            <a:pPr algn="ctr"/>
            <a:r>
              <a:rPr lang="en-GB" sz="2400" dirty="0" err="1"/>
              <a:t>dr.</a:t>
            </a:r>
            <a:r>
              <a:rPr lang="en-GB" sz="2400" dirty="0"/>
              <a:t> sc. Renata Relja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E27E3-F271-F580-F367-8B321349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2" y="1067536"/>
            <a:ext cx="1628649" cy="1415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84701-8B50-18E9-C44E-9917D408A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49" y="1099369"/>
            <a:ext cx="1628649" cy="1385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C73F8-F5AF-7375-7E94-A20FB2EF3175}"/>
              </a:ext>
            </a:extLst>
          </p:cNvPr>
          <p:cNvSpPr txBox="1"/>
          <p:nvPr/>
        </p:nvSpPr>
        <p:spPr>
          <a:xfrm>
            <a:off x="2465100" y="6214002"/>
            <a:ext cx="378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7. – 14. </a:t>
            </a:r>
            <a:r>
              <a:rPr lang="en-GB" dirty="0" err="1"/>
              <a:t>svibnja</a:t>
            </a:r>
            <a:r>
              <a:rPr lang="en-GB" dirty="0"/>
              <a:t>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D9972-A596-AC00-DF7B-C698B097161D}"/>
              </a:ext>
            </a:extLst>
          </p:cNvPr>
          <p:cNvSpPr txBox="1"/>
          <p:nvPr/>
        </p:nvSpPr>
        <p:spPr>
          <a:xfrm>
            <a:off x="1102936" y="3082565"/>
            <a:ext cx="734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Realizacija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ERASMUS+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mobilnosti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za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nastavno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osoblje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Sveučilištu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Cadizu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1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D89861-1860-7A4A-04F6-3FCE62DAC770}"/>
              </a:ext>
            </a:extLst>
          </p:cNvPr>
          <p:cNvSpPr txBox="1"/>
          <p:nvPr/>
        </p:nvSpPr>
        <p:spPr>
          <a:xfrm>
            <a:off x="179109" y="169682"/>
            <a:ext cx="871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malo</a:t>
            </a:r>
            <a:r>
              <a:rPr lang="en-GB" sz="2000" dirty="0"/>
              <a:t> </a:t>
            </a:r>
            <a:r>
              <a:rPr lang="en-GB" sz="2000" dirty="0" err="1"/>
              <a:t>ljudi</a:t>
            </a:r>
            <a:r>
              <a:rPr lang="en-GB" sz="2000" dirty="0"/>
              <a:t> </a:t>
            </a:r>
            <a:r>
              <a:rPr lang="en-GB" sz="2000" dirty="0" err="1"/>
              <a:t>govori</a:t>
            </a:r>
            <a:r>
              <a:rPr lang="en-GB" sz="2000" dirty="0"/>
              <a:t> </a:t>
            </a:r>
            <a:r>
              <a:rPr lang="en-GB" sz="2000" dirty="0" err="1"/>
              <a:t>engleski</a:t>
            </a:r>
            <a:r>
              <a:rPr lang="en-GB" sz="2000" dirty="0"/>
              <a:t> </a:t>
            </a:r>
            <a:r>
              <a:rPr lang="en-GB" sz="2000" dirty="0" err="1"/>
              <a:t>jezik</a:t>
            </a:r>
            <a:r>
              <a:rPr lang="en-GB" sz="2000" dirty="0"/>
              <a:t>, </a:t>
            </a:r>
            <a:r>
              <a:rPr lang="en-GB" sz="2000" dirty="0" err="1"/>
              <a:t>čak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jelovnici</a:t>
            </a:r>
            <a:r>
              <a:rPr lang="en-GB" sz="2000" dirty="0"/>
              <a:t> u </a:t>
            </a:r>
            <a:r>
              <a:rPr lang="en-GB" sz="2000" dirty="0" err="1"/>
              <a:t>restoranima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rijetko</a:t>
            </a:r>
            <a:r>
              <a:rPr lang="en-GB" sz="2000" dirty="0"/>
              <a:t> </a:t>
            </a:r>
            <a:r>
              <a:rPr lang="en-GB" sz="2000" dirty="0" err="1"/>
              <a:t>prevedeni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engleski</a:t>
            </a:r>
            <a:r>
              <a:rPr lang="en-GB" sz="2000" dirty="0"/>
              <a:t>, pa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ni</a:t>
            </a:r>
            <a:r>
              <a:rPr lang="en-GB" sz="2000" dirty="0"/>
              <a:t> vi ne </a:t>
            </a:r>
            <a:r>
              <a:rPr lang="en-GB" sz="2000" dirty="0" err="1"/>
              <a:t>govorite</a:t>
            </a:r>
            <a:r>
              <a:rPr lang="en-GB" sz="2000" dirty="0"/>
              <a:t> </a:t>
            </a:r>
            <a:r>
              <a:rPr lang="en-GB" sz="2000" dirty="0" err="1"/>
              <a:t>španjolski</a:t>
            </a:r>
            <a:r>
              <a:rPr lang="en-GB" sz="2000" dirty="0"/>
              <a:t>, </a:t>
            </a:r>
            <a:r>
              <a:rPr lang="en-GB" sz="2000" dirty="0" err="1"/>
              <a:t>korisno</a:t>
            </a:r>
            <a:r>
              <a:rPr lang="en-GB" sz="2000" dirty="0"/>
              <a:t> bi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telefonu</a:t>
            </a:r>
            <a:r>
              <a:rPr lang="en-GB" sz="2000" dirty="0"/>
              <a:t> </a:t>
            </a:r>
            <a:r>
              <a:rPr lang="en-GB" sz="2000" dirty="0" err="1"/>
              <a:t>imati</a:t>
            </a:r>
            <a:r>
              <a:rPr lang="en-GB" sz="2000" dirty="0"/>
              <a:t> </a:t>
            </a:r>
            <a:r>
              <a:rPr lang="en-GB" sz="2000" dirty="0" err="1"/>
              <a:t>jednu</a:t>
            </a:r>
            <a:r>
              <a:rPr lang="en-GB" sz="2000" dirty="0"/>
              <a:t> od </a:t>
            </a:r>
            <a:r>
              <a:rPr lang="en-GB" sz="2000" dirty="0" err="1"/>
              <a:t>aplikacija</a:t>
            </a:r>
            <a:r>
              <a:rPr lang="en-GB" sz="2000" dirty="0"/>
              <a:t> za </a:t>
            </a:r>
            <a:r>
              <a:rPr lang="en-GB" sz="2000" dirty="0" err="1"/>
              <a:t>prijevod</a:t>
            </a:r>
            <a:r>
              <a:rPr lang="en-GB" sz="2000" dirty="0"/>
              <a:t> </a:t>
            </a:r>
            <a:r>
              <a:rPr lang="en-GB" sz="2000" dirty="0" err="1"/>
              <a:t>govora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81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6DF42-EC61-59C9-D102-1145397ABF29}"/>
              </a:ext>
            </a:extLst>
          </p:cNvPr>
          <p:cNvSpPr txBox="1"/>
          <p:nvPr/>
        </p:nvSpPr>
        <p:spPr>
          <a:xfrm>
            <a:off x="999242" y="345998"/>
            <a:ext cx="7334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University of Cadiz</a:t>
            </a:r>
          </a:p>
          <a:p>
            <a:r>
              <a:rPr lang="en-GB" dirty="0"/>
              <a:t>     </a:t>
            </a:r>
            <a:r>
              <a:rPr lang="en-GB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https://www.uca.es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Facultad</a:t>
            </a:r>
            <a:r>
              <a:rPr lang="en-GB" dirty="0"/>
              <a:t> de </a:t>
            </a:r>
            <a:r>
              <a:rPr lang="en-GB" dirty="0" err="1"/>
              <a:t>Filosofia</a:t>
            </a:r>
            <a:r>
              <a:rPr lang="en-GB" dirty="0"/>
              <a:t> y </a:t>
            </a:r>
            <a:r>
              <a:rPr lang="en-GB" dirty="0" err="1"/>
              <a:t>Letras</a:t>
            </a:r>
            <a:endParaRPr lang="en-GB" dirty="0"/>
          </a:p>
          <a:p>
            <a:r>
              <a:rPr lang="en-GB" dirty="0"/>
              <a:t>     </a:t>
            </a:r>
            <a:r>
              <a:rPr lang="en-GB" dirty="0">
                <a:solidFill>
                  <a:srgbClr val="7030A0"/>
                </a:solidFill>
              </a:rPr>
              <a:t>https://filosofia.uca.es</a:t>
            </a:r>
          </a:p>
        </p:txBody>
      </p:sp>
      <p:pic>
        <p:nvPicPr>
          <p:cNvPr id="4" name="Picture 3" descr="A picture containing building, outdoor, government building, stone&#10;&#10;Description automatically generated">
            <a:extLst>
              <a:ext uri="{FF2B5EF4-FFF2-40B4-BE49-F238E27FC236}">
                <a16:creationId xmlns:a16="http://schemas.microsoft.com/office/drawing/2014/main" id="{8EDF47B6-BB36-251E-2054-BFBA30D58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2498104"/>
            <a:ext cx="5806911" cy="3992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2774A-1BB1-1230-3448-7C16FAC7315F}"/>
              </a:ext>
            </a:extLst>
          </p:cNvPr>
          <p:cNvSpPr txBox="1"/>
          <p:nvPr/>
        </p:nvSpPr>
        <p:spPr>
          <a:xfrm>
            <a:off x="6947554" y="5720914"/>
            <a:ext cx="1941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ADRESA:</a:t>
            </a:r>
          </a:p>
          <a:p>
            <a:r>
              <a:rPr lang="en-GB" sz="1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Avda. </a:t>
            </a:r>
            <a:r>
              <a:rPr lang="en-GB" sz="11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Dr.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Gómez Ulla, 1 </a:t>
            </a:r>
            <a:br>
              <a:rPr lang="en-GB" sz="1100" dirty="0"/>
            </a:br>
            <a:r>
              <a:rPr lang="en-GB" sz="1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11003 - Cádiz</a:t>
            </a:r>
            <a:br>
              <a:rPr lang="en-GB" sz="1100" dirty="0"/>
            </a:br>
            <a:r>
              <a:rPr lang="en-GB" sz="11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España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/ Spain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0937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A3D3-63D1-744A-7F99-C41FA584164A}"/>
              </a:ext>
            </a:extLst>
          </p:cNvPr>
          <p:cNvSpPr txBox="1"/>
          <p:nvPr/>
        </p:nvSpPr>
        <p:spPr>
          <a:xfrm>
            <a:off x="122548" y="131975"/>
            <a:ext cx="8861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err="1"/>
              <a:t>Sveučilište</a:t>
            </a:r>
            <a:r>
              <a:rPr lang="en-GB" b="1" dirty="0"/>
              <a:t> u </a:t>
            </a:r>
            <a:r>
              <a:rPr lang="en-GB" b="1" dirty="0" err="1"/>
              <a:t>Cadizu</a:t>
            </a:r>
            <a:r>
              <a:rPr lang="en-GB" b="1" dirty="0"/>
              <a:t> </a:t>
            </a:r>
            <a:r>
              <a:rPr lang="en-GB" dirty="0" err="1"/>
              <a:t>osnovano</a:t>
            </a:r>
            <a:r>
              <a:rPr lang="en-GB" dirty="0"/>
              <a:t> je 1979. </a:t>
            </a:r>
            <a:r>
              <a:rPr lang="en-GB" dirty="0" err="1"/>
              <a:t>godine</a:t>
            </a:r>
            <a:r>
              <a:rPr lang="en-GB" dirty="0"/>
              <a:t>, a </a:t>
            </a:r>
            <a:r>
              <a:rPr lang="en-GB" dirty="0" err="1"/>
              <a:t>danas</a:t>
            </a:r>
            <a:r>
              <a:rPr lang="en-GB" dirty="0"/>
              <a:t> </a:t>
            </a:r>
            <a:r>
              <a:rPr lang="en-GB" dirty="0" err="1"/>
              <a:t>broji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20 000 </a:t>
            </a:r>
            <a:r>
              <a:rPr lang="en-GB" dirty="0" err="1"/>
              <a:t>studenata</a:t>
            </a:r>
            <a:r>
              <a:rPr lang="en-GB" dirty="0"/>
              <a:t>. </a:t>
            </a:r>
            <a:r>
              <a:rPr lang="en-GB" dirty="0" err="1"/>
              <a:t>Posebno</a:t>
            </a:r>
            <a:r>
              <a:rPr lang="en-GB" dirty="0"/>
              <a:t> se </a:t>
            </a:r>
            <a:r>
              <a:rPr lang="en-GB" dirty="0" err="1"/>
              <a:t>ističe</a:t>
            </a:r>
            <a:r>
              <a:rPr lang="en-GB" dirty="0"/>
              <a:t> </a:t>
            </a:r>
            <a:r>
              <a:rPr lang="en-GB" dirty="0" err="1"/>
              <a:t>svojim</a:t>
            </a:r>
            <a:r>
              <a:rPr lang="en-GB" dirty="0"/>
              <a:t> </a:t>
            </a:r>
            <a:r>
              <a:rPr lang="en-GB" dirty="0" err="1"/>
              <a:t>Studijem</a:t>
            </a:r>
            <a:r>
              <a:rPr lang="en-GB" dirty="0"/>
              <a:t> medicine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Studijem</a:t>
            </a:r>
            <a:r>
              <a:rPr lang="en-GB" dirty="0"/>
              <a:t> mora. </a:t>
            </a:r>
            <a:r>
              <a:rPr lang="en-GB" dirty="0" err="1"/>
              <a:t>Njegovo</a:t>
            </a:r>
            <a:r>
              <a:rPr lang="en-GB" dirty="0"/>
              <a:t> </a:t>
            </a:r>
            <a:r>
              <a:rPr lang="en-GB" dirty="0" err="1"/>
              <a:t>povijesno</a:t>
            </a:r>
            <a:r>
              <a:rPr lang="en-GB" dirty="0"/>
              <a:t> </a:t>
            </a:r>
            <a:r>
              <a:rPr lang="en-GB" dirty="0" err="1"/>
              <a:t>ishodište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se </a:t>
            </a:r>
            <a:r>
              <a:rPr lang="en-GB" dirty="0" err="1"/>
              <a:t>pronaći</a:t>
            </a:r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u 15. </a:t>
            </a:r>
            <a:r>
              <a:rPr lang="en-GB" dirty="0" err="1"/>
              <a:t>stoljeću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osnovan</a:t>
            </a:r>
            <a:r>
              <a:rPr lang="en-GB" dirty="0"/>
              <a:t> Colegio de </a:t>
            </a:r>
            <a:r>
              <a:rPr lang="en-GB" dirty="0" err="1"/>
              <a:t>Pilotos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Mares de Levante y Poniente. </a:t>
            </a:r>
            <a:r>
              <a:rPr lang="en-GB" dirty="0" err="1"/>
              <a:t>Osim</a:t>
            </a:r>
            <a:r>
              <a:rPr lang="en-GB" dirty="0"/>
              <a:t> </a:t>
            </a:r>
            <a:r>
              <a:rPr lang="en-GB" dirty="0" err="1"/>
              <a:t>kampusa</a:t>
            </a:r>
            <a:r>
              <a:rPr lang="en-GB" dirty="0"/>
              <a:t> u </a:t>
            </a:r>
            <a:r>
              <a:rPr lang="en-GB" dirty="0" err="1"/>
              <a:t>Cadizu</a:t>
            </a:r>
            <a:r>
              <a:rPr lang="en-GB" dirty="0"/>
              <a:t>, </a:t>
            </a:r>
            <a:r>
              <a:rPr lang="en-GB" dirty="0" err="1"/>
              <a:t>Sveučilište</a:t>
            </a:r>
            <a:r>
              <a:rPr lang="en-GB" dirty="0"/>
              <a:t> Cadiz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tri </a:t>
            </a:r>
            <a:r>
              <a:rPr lang="en-GB" dirty="0" err="1"/>
              <a:t>satelitska</a:t>
            </a:r>
            <a:r>
              <a:rPr lang="en-GB" dirty="0"/>
              <a:t> </a:t>
            </a:r>
            <a:r>
              <a:rPr lang="en-GB" dirty="0" err="1"/>
              <a:t>kampusa</a:t>
            </a:r>
            <a:r>
              <a:rPr lang="en-GB" dirty="0"/>
              <a:t>: Bahia de Algeciras Campus, Jerez de la Frontera Campus </a:t>
            </a:r>
            <a:r>
              <a:rPr lang="en-GB" dirty="0" err="1"/>
              <a:t>i</a:t>
            </a:r>
            <a:r>
              <a:rPr lang="en-GB" dirty="0"/>
              <a:t> Campus de Puerto Real.</a:t>
            </a:r>
          </a:p>
          <a:p>
            <a:pPr algn="just"/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Cadizu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je </a:t>
            </a:r>
            <a:r>
              <a:rPr lang="en-GB" dirty="0" err="1"/>
              <a:t>projekta</a:t>
            </a:r>
            <a:r>
              <a:rPr lang="en-GB" dirty="0"/>
              <a:t> SEA-EU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Splitu</a:t>
            </a:r>
            <a:r>
              <a:rPr lang="en-GB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B4653-EAC7-BC20-5A24-E9ADEE306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5" y="2328421"/>
            <a:ext cx="4185501" cy="1781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2B67E-D8EF-A88A-14BC-195C2B23B87E}"/>
              </a:ext>
            </a:extLst>
          </p:cNvPr>
          <p:cNvSpPr txBox="1"/>
          <p:nvPr/>
        </p:nvSpPr>
        <p:spPr>
          <a:xfrm>
            <a:off x="197963" y="4317476"/>
            <a:ext cx="878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Facultad</a:t>
            </a:r>
            <a:r>
              <a:rPr lang="en-GB" b="1" dirty="0"/>
              <a:t> de </a:t>
            </a:r>
            <a:r>
              <a:rPr lang="en-GB" b="1" dirty="0" err="1"/>
              <a:t>Filosofia</a:t>
            </a:r>
            <a:r>
              <a:rPr lang="en-GB" b="1" dirty="0"/>
              <a:t> y </a:t>
            </a:r>
            <a:r>
              <a:rPr lang="en-GB" b="1" dirty="0" err="1"/>
              <a:t>Letras</a:t>
            </a:r>
            <a:r>
              <a:rPr lang="en-GB" b="1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sljedeće</a:t>
            </a:r>
            <a:r>
              <a:rPr lang="en-GB" dirty="0"/>
              <a:t> </a:t>
            </a:r>
            <a:r>
              <a:rPr lang="en-GB" dirty="0" err="1"/>
              <a:t>odsjeke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 err="1"/>
              <a:t>Odsjek</a:t>
            </a:r>
            <a:r>
              <a:rPr lang="en-GB" dirty="0"/>
              <a:t> za </a:t>
            </a:r>
            <a:r>
              <a:rPr lang="en-GB" dirty="0" err="1"/>
              <a:t>filologiju</a:t>
            </a:r>
            <a:endParaRPr lang="en-GB" dirty="0"/>
          </a:p>
          <a:p>
            <a:r>
              <a:rPr lang="en-GB" dirty="0" err="1"/>
              <a:t>Odsjek</a:t>
            </a:r>
            <a:r>
              <a:rPr lang="en-GB" dirty="0"/>
              <a:t> za </a:t>
            </a:r>
            <a:r>
              <a:rPr lang="en-GB" dirty="0" err="1"/>
              <a:t>klasičnu</a:t>
            </a:r>
            <a:r>
              <a:rPr lang="en-GB" dirty="0"/>
              <a:t> </a:t>
            </a:r>
            <a:r>
              <a:rPr lang="en-GB" dirty="0" err="1"/>
              <a:t>filologiju</a:t>
            </a:r>
            <a:endParaRPr lang="en-GB" dirty="0"/>
          </a:p>
          <a:p>
            <a:r>
              <a:rPr lang="en-GB" dirty="0" err="1"/>
              <a:t>Odsjek</a:t>
            </a:r>
            <a:r>
              <a:rPr lang="en-GB" dirty="0"/>
              <a:t> za </a:t>
            </a:r>
            <a:r>
              <a:rPr lang="en-GB" dirty="0" err="1"/>
              <a:t>francuski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jezik</a:t>
            </a:r>
            <a:endParaRPr lang="en-GB" dirty="0"/>
          </a:p>
          <a:p>
            <a:r>
              <a:rPr lang="en-GB" dirty="0" err="1"/>
              <a:t>Odsjek</a:t>
            </a:r>
            <a:r>
              <a:rPr lang="en-GB" dirty="0"/>
              <a:t> za </a:t>
            </a:r>
            <a:r>
              <a:rPr lang="en-GB" dirty="0" err="1"/>
              <a:t>povijest</a:t>
            </a:r>
            <a:r>
              <a:rPr lang="en-GB" dirty="0"/>
              <a:t>, </a:t>
            </a:r>
            <a:r>
              <a:rPr lang="en-GB" dirty="0" err="1"/>
              <a:t>geografiju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filozofiju</a:t>
            </a:r>
            <a:endParaRPr lang="en-GB" dirty="0"/>
          </a:p>
          <a:p>
            <a:r>
              <a:rPr lang="en-GB" dirty="0" err="1"/>
              <a:t>Odsjek</a:t>
            </a:r>
            <a:r>
              <a:rPr lang="en-GB" dirty="0"/>
              <a:t> za </a:t>
            </a:r>
            <a:r>
              <a:rPr lang="en-GB" dirty="0" err="1"/>
              <a:t>modernu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suvremenu</a:t>
            </a:r>
            <a:r>
              <a:rPr lang="en-GB" dirty="0"/>
              <a:t> </a:t>
            </a:r>
            <a:r>
              <a:rPr lang="en-GB" dirty="0" err="1"/>
              <a:t>američku</a:t>
            </a:r>
            <a:r>
              <a:rPr lang="en-GB" dirty="0"/>
              <a:t> </a:t>
            </a:r>
            <a:r>
              <a:rPr lang="en-GB" dirty="0" err="1"/>
              <a:t>povijest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povijest</a:t>
            </a:r>
            <a:r>
              <a:rPr lang="en-GB" dirty="0"/>
              <a:t> </a:t>
            </a:r>
            <a:r>
              <a:rPr lang="en-GB" dirty="0" err="1"/>
              <a:t>umjetnosti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A4F0F9-00E7-8747-BC74-A3FB206132BC}"/>
              </a:ext>
            </a:extLst>
          </p:cNvPr>
          <p:cNvSpPr txBox="1">
            <a:spLocks/>
          </p:cNvSpPr>
          <p:nvPr/>
        </p:nvSpPr>
        <p:spPr>
          <a:xfrm>
            <a:off x="171147" y="157878"/>
            <a:ext cx="8801706" cy="63654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r-HR" sz="1800" b="1" dirty="0"/>
              <a:t>Aktivnosti: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hr-HR" sz="1800" dirty="0"/>
              <a:t>Održana</a:t>
            </a:r>
            <a:r>
              <a:rPr lang="en-GB" sz="1800" dirty="0"/>
              <a:t> </a:t>
            </a:r>
            <a:r>
              <a:rPr lang="en-GB" sz="1800" dirty="0" err="1"/>
              <a:t>predviđena</a:t>
            </a:r>
            <a:r>
              <a:rPr lang="hr-HR" sz="1800" dirty="0"/>
              <a:t> predavanja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hr-HR" sz="1800" dirty="0"/>
              <a:t> radni sastanci s kolegama </a:t>
            </a:r>
            <a:r>
              <a:rPr lang="en-GB" sz="1800" dirty="0"/>
              <a:t>s </a:t>
            </a:r>
            <a:r>
              <a:rPr lang="en-GB" sz="1800" dirty="0" err="1"/>
              <a:t>Facultad</a:t>
            </a:r>
            <a:r>
              <a:rPr lang="en-GB" sz="1800" dirty="0"/>
              <a:t> de </a:t>
            </a:r>
            <a:r>
              <a:rPr lang="en-GB" sz="1800" dirty="0" err="1"/>
              <a:t>Filosofia</a:t>
            </a:r>
            <a:r>
              <a:rPr lang="en-GB" sz="1800" dirty="0"/>
              <a:t> y </a:t>
            </a:r>
            <a:r>
              <a:rPr lang="en-GB" sz="1800" dirty="0" err="1"/>
              <a:t>Letras</a:t>
            </a:r>
            <a:r>
              <a:rPr lang="en-GB" sz="1800" dirty="0"/>
              <a:t>, a </a:t>
            </a:r>
            <a:r>
              <a:rPr lang="en-GB" sz="1800" dirty="0" err="1"/>
              <a:t>posebna</a:t>
            </a:r>
            <a:r>
              <a:rPr lang="en-GB" sz="1800" dirty="0"/>
              <a:t> </a:t>
            </a:r>
            <a:r>
              <a:rPr lang="en-GB" sz="1800" dirty="0" err="1"/>
              <a:t>nam</a:t>
            </a:r>
            <a:r>
              <a:rPr lang="en-GB" sz="1800" dirty="0"/>
              <a:t> je </a:t>
            </a:r>
            <a:r>
              <a:rPr lang="en-GB" sz="1800" dirty="0" err="1"/>
              <a:t>čast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upoznati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profesionalna</a:t>
            </a:r>
            <a:r>
              <a:rPr lang="en-GB" sz="1800" dirty="0"/>
              <a:t> </a:t>
            </a:r>
            <a:r>
              <a:rPr lang="en-GB" sz="1800" dirty="0" err="1"/>
              <a:t>iskustva</a:t>
            </a:r>
            <a:r>
              <a:rPr lang="en-GB" sz="1800" dirty="0"/>
              <a:t> </a:t>
            </a:r>
            <a:r>
              <a:rPr lang="en-GB" sz="1800" dirty="0" err="1"/>
              <a:t>razmijeniti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 </a:t>
            </a:r>
            <a:r>
              <a:rPr lang="en-GB" sz="1800" dirty="0" err="1"/>
              <a:t>dekanom</a:t>
            </a:r>
            <a:r>
              <a:rPr lang="en-GB" sz="1800" dirty="0"/>
              <a:t> </a:t>
            </a:r>
            <a:r>
              <a:rPr lang="en-GB" sz="1800" dirty="0" err="1"/>
              <a:t>Fakulteta</a:t>
            </a:r>
            <a:r>
              <a:rPr lang="en-GB" sz="1800" dirty="0"/>
              <a:t> </a:t>
            </a:r>
            <a:r>
              <a:rPr lang="en-GB" sz="1800" dirty="0" err="1"/>
              <a:t>dr.</a:t>
            </a:r>
            <a:r>
              <a:rPr lang="en-GB" sz="1800" dirty="0"/>
              <a:t> sc. </a:t>
            </a:r>
            <a:r>
              <a:rPr lang="en-GB" sz="1800" dirty="0" err="1"/>
              <a:t>Arturom</a:t>
            </a:r>
            <a:r>
              <a:rPr lang="en-GB" sz="1800" dirty="0"/>
              <a:t> </a:t>
            </a:r>
            <a:r>
              <a:rPr lang="en-GB" sz="1800" dirty="0" err="1"/>
              <a:t>Morgadom</a:t>
            </a:r>
            <a:r>
              <a:rPr lang="en-GB" sz="1800" dirty="0"/>
              <a:t> </a:t>
            </a:r>
            <a:r>
              <a:rPr lang="en-GB" sz="1800" dirty="0" err="1"/>
              <a:t>Garcijem</a:t>
            </a:r>
            <a:r>
              <a:rPr lang="en-GB" sz="1800" dirty="0"/>
              <a:t>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sz="1800" dirty="0" err="1"/>
              <a:t>Sudjelovali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terenskoj</a:t>
            </a:r>
            <a:r>
              <a:rPr lang="en-GB" sz="1800" dirty="0"/>
              <a:t> </a:t>
            </a:r>
            <a:r>
              <a:rPr lang="en-GB" sz="1800" dirty="0" err="1"/>
              <a:t>nastavi</a:t>
            </a:r>
            <a:r>
              <a:rPr lang="en-GB" sz="1800" dirty="0"/>
              <a:t> u </a:t>
            </a:r>
            <a:r>
              <a:rPr lang="en-GB" sz="1800" dirty="0" err="1"/>
              <a:t>Jerezu</a:t>
            </a:r>
            <a:r>
              <a:rPr lang="en-GB" sz="1800" dirty="0"/>
              <a:t> de la Frontera, </a:t>
            </a:r>
            <a:r>
              <a:rPr lang="en-GB" sz="1800" dirty="0" err="1"/>
              <a:t>zajedno</a:t>
            </a:r>
            <a:r>
              <a:rPr lang="en-GB" sz="1800" dirty="0"/>
              <a:t> s Erasmus+ </a:t>
            </a:r>
            <a:r>
              <a:rPr lang="en-GB" sz="1800" dirty="0" err="1"/>
              <a:t>studentima</a:t>
            </a:r>
            <a:r>
              <a:rPr lang="en-GB" sz="1800" dirty="0"/>
              <a:t> </a:t>
            </a:r>
            <a:r>
              <a:rPr lang="en-GB" sz="1800" dirty="0" err="1"/>
              <a:t>Sveučilišta</a:t>
            </a:r>
            <a:r>
              <a:rPr lang="en-GB" sz="1800" dirty="0"/>
              <a:t> u </a:t>
            </a:r>
            <a:r>
              <a:rPr lang="en-GB" sz="1800" dirty="0" err="1"/>
              <a:t>Cadizu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gostujućim</a:t>
            </a:r>
            <a:r>
              <a:rPr lang="en-GB" sz="1800" dirty="0"/>
              <a:t> </a:t>
            </a:r>
            <a:r>
              <a:rPr lang="en-GB" sz="1800" dirty="0" err="1"/>
              <a:t>studentima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profesorima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Obale</a:t>
            </a:r>
            <a:r>
              <a:rPr lang="en-GB" sz="1800" dirty="0"/>
              <a:t> </a:t>
            </a:r>
            <a:r>
              <a:rPr lang="en-GB" sz="1800" dirty="0" err="1"/>
              <a:t>Bjelokosti</a:t>
            </a:r>
            <a:r>
              <a:rPr lang="en-GB" sz="1800" dirty="0"/>
              <a:t>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hr-HR" sz="1800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dirty="0"/>
              <a:t>Rezultati</a:t>
            </a:r>
            <a:r>
              <a:rPr lang="en-GB" sz="1800" b="1" dirty="0"/>
              <a:t> </a:t>
            </a:r>
            <a:r>
              <a:rPr lang="hr-HR" sz="1800" b="1" dirty="0"/>
              <a:t>mobilnosti:</a:t>
            </a:r>
            <a:endParaRPr lang="en-GB" sz="1800" b="1" dirty="0"/>
          </a:p>
          <a:p>
            <a:pPr marL="0" indent="0" algn="just">
              <a:lnSpc>
                <a:spcPct val="100000"/>
              </a:lnSpc>
              <a:buNone/>
            </a:pPr>
            <a:br>
              <a:rPr lang="hr-HR" sz="1800" dirty="0"/>
            </a:br>
            <a:r>
              <a:rPr lang="hr-HR" sz="1800" dirty="0"/>
              <a:t>Razmotrene su mogućnosti  buduće suradnje u vidu znanstvenih istraživačkih projekata i nastavka suradnje</a:t>
            </a:r>
            <a:r>
              <a:rPr lang="en-GB" sz="1800" dirty="0"/>
              <a:t>, </a:t>
            </a:r>
            <a:r>
              <a:rPr lang="en-GB" sz="1800" dirty="0" err="1"/>
              <a:t>posebice</a:t>
            </a:r>
            <a:r>
              <a:rPr lang="en-GB" sz="1800" dirty="0"/>
              <a:t> u </a:t>
            </a:r>
            <a:r>
              <a:rPr lang="en-GB" sz="1800" dirty="0" err="1"/>
              <a:t>okviru</a:t>
            </a:r>
            <a:r>
              <a:rPr lang="en-GB" sz="1800" dirty="0"/>
              <a:t> ERASMUS+ </a:t>
            </a:r>
            <a:r>
              <a:rPr lang="en-GB" sz="1800" dirty="0" err="1"/>
              <a:t>programa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mobilnosti</a:t>
            </a:r>
            <a:r>
              <a:rPr lang="en-GB" sz="1800" dirty="0"/>
              <a:t> </a:t>
            </a:r>
            <a:r>
              <a:rPr lang="en-GB" sz="1800" dirty="0" err="1"/>
              <a:t>studenata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nastavnoga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nenastavnoga</a:t>
            </a:r>
            <a:r>
              <a:rPr lang="en-GB" sz="1800" dirty="0"/>
              <a:t> </a:t>
            </a:r>
            <a:r>
              <a:rPr lang="en-GB" sz="1800" dirty="0" err="1"/>
              <a:t>osoblja</a:t>
            </a:r>
            <a:r>
              <a:rPr lang="en-GB" sz="18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dirty="0"/>
              <a:t>Erasmus+ </a:t>
            </a:r>
            <a:r>
              <a:rPr lang="en-GB" sz="1800" dirty="0" err="1"/>
              <a:t>mobilnost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Sveučilište</a:t>
            </a:r>
            <a:r>
              <a:rPr lang="en-GB" sz="1800" dirty="0"/>
              <a:t> u Cadiz </a:t>
            </a:r>
            <a:r>
              <a:rPr lang="en-GB" sz="1800" dirty="0" err="1"/>
              <a:t>bila</a:t>
            </a:r>
            <a:r>
              <a:rPr lang="en-GB" sz="1800" dirty="0"/>
              <a:t> je </a:t>
            </a:r>
            <a:r>
              <a:rPr lang="en-GB" sz="1800" dirty="0" err="1"/>
              <a:t>iznimno</a:t>
            </a:r>
            <a:r>
              <a:rPr lang="en-GB" sz="1800" dirty="0"/>
              <a:t> </a:t>
            </a:r>
            <a:r>
              <a:rPr lang="en-GB" sz="1800" dirty="0" err="1"/>
              <a:t>vrijedno</a:t>
            </a:r>
            <a:r>
              <a:rPr lang="en-GB" sz="1800" dirty="0"/>
              <a:t> </a:t>
            </a:r>
            <a:r>
              <a:rPr lang="en-GB" sz="1800" dirty="0" err="1"/>
              <a:t>međunarodno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interkulturno</a:t>
            </a:r>
            <a:r>
              <a:rPr lang="en-GB" sz="1800" dirty="0"/>
              <a:t> </a:t>
            </a:r>
            <a:r>
              <a:rPr lang="en-GB" sz="1800" dirty="0" err="1"/>
              <a:t>iskustvo</a:t>
            </a:r>
            <a:r>
              <a:rPr lang="en-GB" sz="1800" dirty="0"/>
              <a:t>,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nam</a:t>
            </a:r>
            <a:r>
              <a:rPr lang="en-GB" sz="1800" dirty="0"/>
              <a:t> je </a:t>
            </a:r>
            <a:r>
              <a:rPr lang="en-GB" sz="1800" dirty="0" err="1"/>
              <a:t>pružilo</a:t>
            </a:r>
            <a:r>
              <a:rPr lang="en-GB" sz="1800" dirty="0"/>
              <a:t> </a:t>
            </a:r>
            <a:r>
              <a:rPr lang="en-GB" sz="1800" dirty="0" err="1"/>
              <a:t>mogućnost</a:t>
            </a:r>
            <a:r>
              <a:rPr lang="en-GB" sz="1800" dirty="0"/>
              <a:t> </a:t>
            </a:r>
            <a:r>
              <a:rPr lang="en-GB" sz="1800" dirty="0" err="1"/>
              <a:t>dodatnoga</a:t>
            </a:r>
            <a:r>
              <a:rPr lang="en-GB" sz="1800" dirty="0"/>
              <a:t> </a:t>
            </a:r>
            <a:r>
              <a:rPr lang="en-GB" sz="1800" dirty="0" err="1"/>
              <a:t>razvijanja</a:t>
            </a:r>
            <a:r>
              <a:rPr lang="en-GB" sz="1800" dirty="0"/>
              <a:t> </a:t>
            </a:r>
            <a:r>
              <a:rPr lang="en-GB" sz="1800" dirty="0" err="1"/>
              <a:t>vlastitih</a:t>
            </a:r>
            <a:r>
              <a:rPr lang="en-GB" sz="1800" dirty="0"/>
              <a:t> </a:t>
            </a:r>
            <a:r>
              <a:rPr lang="en-GB" sz="1800" dirty="0" err="1"/>
              <a:t>nastavnih</a:t>
            </a:r>
            <a:r>
              <a:rPr lang="en-GB" sz="1800" dirty="0"/>
              <a:t> </a:t>
            </a:r>
            <a:r>
              <a:rPr lang="en-GB" sz="1800" dirty="0" err="1"/>
              <a:t>vještina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kompetencija</a:t>
            </a:r>
            <a:r>
              <a:rPr lang="en-GB" sz="1800" dirty="0"/>
              <a:t>, </a:t>
            </a:r>
            <a:r>
              <a:rPr lang="en-GB" sz="1800" dirty="0" err="1"/>
              <a:t>posebice</a:t>
            </a:r>
            <a:r>
              <a:rPr lang="en-GB" sz="1800" dirty="0"/>
              <a:t> </a:t>
            </a:r>
            <a:r>
              <a:rPr lang="en-GB" sz="1800" dirty="0" err="1"/>
              <a:t>onih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potrebne</a:t>
            </a:r>
            <a:r>
              <a:rPr lang="en-GB" sz="1800" dirty="0"/>
              <a:t> u </a:t>
            </a:r>
            <a:r>
              <a:rPr lang="en-GB" sz="1800" dirty="0" err="1"/>
              <a:t>multikulturnome</a:t>
            </a:r>
            <a:r>
              <a:rPr lang="en-GB" sz="1800" dirty="0"/>
              <a:t> </a:t>
            </a:r>
            <a:r>
              <a:rPr lang="en-GB" sz="1800" dirty="0" err="1"/>
              <a:t>okruženju</a:t>
            </a:r>
            <a:r>
              <a:rPr lang="en-GB" sz="1800" dirty="0"/>
              <a:t>,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otvorilo</a:t>
            </a:r>
            <a:r>
              <a:rPr lang="en-GB" sz="1800" dirty="0"/>
              <a:t> </a:t>
            </a:r>
            <a:r>
              <a:rPr lang="en-GB" sz="1800" dirty="0" err="1"/>
              <a:t>prostor</a:t>
            </a:r>
            <a:r>
              <a:rPr lang="en-GB" sz="1800" dirty="0"/>
              <a:t> za </a:t>
            </a:r>
            <a:r>
              <a:rPr lang="en-GB" sz="1800" dirty="0" err="1"/>
              <a:t>daljnje</a:t>
            </a:r>
            <a:r>
              <a:rPr lang="en-GB" sz="1800" dirty="0"/>
              <a:t> </a:t>
            </a:r>
            <a:r>
              <a:rPr lang="en-GB" sz="1800" dirty="0" err="1"/>
              <a:t>razvijanje</a:t>
            </a:r>
            <a:r>
              <a:rPr lang="en-GB" sz="1800" dirty="0"/>
              <a:t> </a:t>
            </a:r>
            <a:r>
              <a:rPr lang="en-GB" sz="1800" dirty="0" err="1"/>
              <a:t>vlastitoga</a:t>
            </a:r>
            <a:r>
              <a:rPr lang="en-GB" sz="1800" dirty="0"/>
              <a:t> </a:t>
            </a:r>
            <a:r>
              <a:rPr lang="en-GB" sz="1800" dirty="0" err="1"/>
              <a:t>znanstvenog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istraživačkog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za </a:t>
            </a:r>
            <a:r>
              <a:rPr lang="en-GB" sz="1800" dirty="0" err="1"/>
              <a:t>bolje</a:t>
            </a:r>
            <a:r>
              <a:rPr lang="en-GB" sz="1800" dirty="0"/>
              <a:t> </a:t>
            </a:r>
            <a:r>
              <a:rPr lang="en-GB" sz="1800" dirty="0" err="1"/>
              <a:t>povezivanje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razmjenu</a:t>
            </a:r>
            <a:r>
              <a:rPr lang="en-GB" sz="1800" dirty="0"/>
              <a:t> </a:t>
            </a:r>
            <a:r>
              <a:rPr lang="en-GB" sz="1800" dirty="0" err="1"/>
              <a:t>iskustava</a:t>
            </a:r>
            <a:r>
              <a:rPr lang="en-GB" sz="1800" dirty="0"/>
              <a:t> s </a:t>
            </a:r>
            <a:r>
              <a:rPr lang="en-GB" sz="1800" dirty="0" err="1"/>
              <a:t>kolegama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međunarodnoj</a:t>
            </a:r>
            <a:r>
              <a:rPr lang="en-GB" sz="1800" dirty="0"/>
              <a:t> </a:t>
            </a:r>
            <a:r>
              <a:rPr lang="en-GB" sz="1800" dirty="0" err="1"/>
              <a:t>razini</a:t>
            </a:r>
            <a:r>
              <a:rPr lang="en-GB" sz="18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572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451F99-68E1-13EE-33A1-8F39CB803BFD}"/>
              </a:ext>
            </a:extLst>
          </p:cNvPr>
          <p:cNvSpPr txBox="1"/>
          <p:nvPr/>
        </p:nvSpPr>
        <p:spPr>
          <a:xfrm>
            <a:off x="122549" y="207390"/>
            <a:ext cx="866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Erasmus+ </a:t>
            </a:r>
            <a:r>
              <a:rPr lang="en-GB" sz="2000" dirty="0" err="1"/>
              <a:t>mobilnost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Sveučilište</a:t>
            </a:r>
            <a:r>
              <a:rPr lang="en-GB" sz="2000" dirty="0"/>
              <a:t> u </a:t>
            </a:r>
            <a:r>
              <a:rPr lang="en-GB" sz="2000" dirty="0" err="1"/>
              <a:t>Cadizu</a:t>
            </a:r>
            <a:r>
              <a:rPr lang="en-GB" sz="2000" dirty="0"/>
              <a:t> </a:t>
            </a:r>
            <a:r>
              <a:rPr lang="en-GB" sz="2000" dirty="0" err="1"/>
              <a:t>bila</a:t>
            </a:r>
            <a:r>
              <a:rPr lang="en-GB" sz="2000" dirty="0"/>
              <a:t> je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izvrsna</a:t>
            </a:r>
            <a:r>
              <a:rPr lang="en-GB" sz="2000" dirty="0"/>
              <a:t> </a:t>
            </a:r>
            <a:r>
              <a:rPr lang="en-GB" sz="2000" dirty="0" err="1"/>
              <a:t>prilika</a:t>
            </a:r>
            <a:r>
              <a:rPr lang="en-GB" sz="2000" dirty="0"/>
              <a:t> za </a:t>
            </a:r>
            <a:r>
              <a:rPr lang="en-GB" sz="2000" dirty="0" err="1"/>
              <a:t>stjecanje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o </a:t>
            </a:r>
            <a:r>
              <a:rPr lang="en-GB" sz="2000" dirty="0" err="1"/>
              <a:t>drugoj</a:t>
            </a:r>
            <a:r>
              <a:rPr lang="en-GB" sz="2000" dirty="0"/>
              <a:t> </a:t>
            </a:r>
            <a:r>
              <a:rPr lang="en-GB" sz="2000" dirty="0" err="1"/>
              <a:t>kulturi</a:t>
            </a:r>
            <a:r>
              <a:rPr lang="en-GB" sz="2000" dirty="0"/>
              <a:t>, </a:t>
            </a:r>
            <a:r>
              <a:rPr lang="en-GB" sz="2000" dirty="0" err="1"/>
              <a:t>jeziku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povijesti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za </a:t>
            </a:r>
            <a:r>
              <a:rPr lang="en-GB" sz="2000" dirty="0" err="1"/>
              <a:t>promociju</a:t>
            </a:r>
            <a:r>
              <a:rPr lang="en-GB" sz="2000" dirty="0"/>
              <a:t>  </a:t>
            </a:r>
            <a:r>
              <a:rPr lang="en-GB" sz="2000" dirty="0" err="1"/>
              <a:t>hrvatskoga</a:t>
            </a:r>
            <a:r>
              <a:rPr lang="en-GB" sz="2000" dirty="0"/>
              <a:t> </a:t>
            </a:r>
            <a:r>
              <a:rPr lang="en-GB" sz="2000" dirty="0" err="1"/>
              <a:t>jezika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hrvatske</a:t>
            </a:r>
            <a:r>
              <a:rPr lang="en-GB" sz="2000" dirty="0"/>
              <a:t> </a:t>
            </a:r>
            <a:r>
              <a:rPr lang="en-GB" sz="2000" dirty="0" err="1"/>
              <a:t>kulture</a:t>
            </a:r>
            <a:r>
              <a:rPr lang="en-GB" sz="2000" dirty="0"/>
              <a:t> </a:t>
            </a:r>
            <a:r>
              <a:rPr lang="en-GB" sz="2000" dirty="0" err="1"/>
              <a:t>općenito</a:t>
            </a:r>
            <a:r>
              <a:rPr lang="en-GB" sz="2000" dirty="0"/>
              <a:t>, </a:t>
            </a:r>
            <a:r>
              <a:rPr lang="en-GB" sz="2000" dirty="0" err="1"/>
              <a:t>što</a:t>
            </a:r>
            <a:r>
              <a:rPr lang="en-GB" sz="2000" dirty="0"/>
              <a:t> u </a:t>
            </a:r>
            <a:r>
              <a:rPr lang="en-GB" sz="2000" dirty="0" err="1"/>
              <a:t>kontekstu</a:t>
            </a:r>
            <a:r>
              <a:rPr lang="en-GB" sz="2000" dirty="0"/>
              <a:t> </a:t>
            </a:r>
            <a:r>
              <a:rPr lang="en-GB" sz="2000" dirty="0" err="1"/>
              <a:t>globalizacije</a:t>
            </a:r>
            <a:r>
              <a:rPr lang="en-GB" sz="2000" dirty="0"/>
              <a:t> </a:t>
            </a:r>
            <a:r>
              <a:rPr lang="en-GB" sz="2000" dirty="0" err="1"/>
              <a:t>smatramo</a:t>
            </a:r>
            <a:r>
              <a:rPr lang="en-GB" sz="2000" dirty="0"/>
              <a:t> </a:t>
            </a:r>
            <a:r>
              <a:rPr lang="en-GB" sz="2000" dirty="0" err="1"/>
              <a:t>iznimno</a:t>
            </a:r>
            <a:r>
              <a:rPr lang="en-GB" sz="2000" dirty="0"/>
              <a:t> </a:t>
            </a:r>
            <a:r>
              <a:rPr lang="en-GB" sz="2000" dirty="0" err="1"/>
              <a:t>značajnim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42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A0FB1-13A7-D2A3-C8F7-D655364B78AD}"/>
              </a:ext>
            </a:extLst>
          </p:cNvPr>
          <p:cNvSpPr txBox="1"/>
          <p:nvPr/>
        </p:nvSpPr>
        <p:spPr>
          <a:xfrm>
            <a:off x="-1" y="28281"/>
            <a:ext cx="89931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ŠTO VIDJETI U CADIZU?</a:t>
            </a:r>
          </a:p>
          <a:p>
            <a:endParaRPr lang="en-GB" sz="800" dirty="0"/>
          </a:p>
          <a:p>
            <a:pPr algn="just"/>
            <a:r>
              <a:rPr lang="en-GB" dirty="0"/>
              <a:t>Cadiz je grad koji se </a:t>
            </a:r>
            <a:r>
              <a:rPr lang="en-GB" dirty="0" err="1"/>
              <a:t>smjestio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obali</a:t>
            </a:r>
            <a:r>
              <a:rPr lang="en-GB" dirty="0"/>
              <a:t> </a:t>
            </a:r>
            <a:r>
              <a:rPr lang="en-GB" dirty="0" err="1"/>
              <a:t>Atlantskoga</a:t>
            </a:r>
            <a:r>
              <a:rPr lang="en-GB" dirty="0"/>
              <a:t> </a:t>
            </a:r>
            <a:r>
              <a:rPr lang="en-GB" dirty="0" err="1"/>
              <a:t>oceana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jugoistoku</a:t>
            </a:r>
            <a:r>
              <a:rPr lang="en-GB" dirty="0"/>
              <a:t> </a:t>
            </a:r>
            <a:r>
              <a:rPr lang="en-GB" dirty="0" err="1"/>
              <a:t>španjolske</a:t>
            </a:r>
            <a:r>
              <a:rPr lang="en-GB" dirty="0"/>
              <a:t> </a:t>
            </a:r>
            <a:r>
              <a:rPr lang="en-GB" dirty="0" err="1"/>
              <a:t>autonomne</a:t>
            </a:r>
            <a:r>
              <a:rPr lang="en-GB" dirty="0"/>
              <a:t> </a:t>
            </a:r>
            <a:r>
              <a:rPr lang="en-GB" dirty="0" err="1"/>
              <a:t>zajednice</a:t>
            </a:r>
            <a:r>
              <a:rPr lang="en-GB" dirty="0"/>
              <a:t> </a:t>
            </a:r>
            <a:r>
              <a:rPr lang="en-GB" dirty="0" err="1"/>
              <a:t>Andaluzije</a:t>
            </a:r>
            <a:r>
              <a:rPr lang="en-GB" dirty="0"/>
              <a:t>. </a:t>
            </a:r>
            <a:r>
              <a:rPr lang="en-GB" dirty="0" err="1"/>
              <a:t>Jedan</a:t>
            </a:r>
            <a:r>
              <a:rPr lang="en-GB" dirty="0"/>
              <a:t> je od </a:t>
            </a:r>
            <a:r>
              <a:rPr lang="en-GB" dirty="0" err="1"/>
              <a:t>najstarijih</a:t>
            </a:r>
            <a:r>
              <a:rPr lang="en-GB" dirty="0"/>
              <a:t>, </a:t>
            </a:r>
            <a:r>
              <a:rPr lang="en-GB" dirty="0" err="1"/>
              <a:t>kontinuirano</a:t>
            </a:r>
            <a:r>
              <a:rPr lang="en-GB" dirty="0"/>
              <a:t> </a:t>
            </a:r>
            <a:r>
              <a:rPr lang="en-GB" dirty="0" err="1"/>
              <a:t>naseljenih</a:t>
            </a:r>
            <a:r>
              <a:rPr lang="en-GB" dirty="0"/>
              <a:t>, </a:t>
            </a:r>
            <a:r>
              <a:rPr lang="en-GB" dirty="0" err="1"/>
              <a:t>gradova</a:t>
            </a:r>
            <a:r>
              <a:rPr lang="en-GB" dirty="0"/>
              <a:t> u </a:t>
            </a:r>
            <a:r>
              <a:rPr lang="en-GB" dirty="0" err="1"/>
              <a:t>Europi</a:t>
            </a:r>
            <a:r>
              <a:rPr lang="en-GB" dirty="0"/>
              <a:t>. </a:t>
            </a:r>
            <a:r>
              <a:rPr lang="en-GB" dirty="0" err="1"/>
              <a:t>Osnovali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ga </a:t>
            </a:r>
            <a:r>
              <a:rPr lang="en-GB" dirty="0" err="1"/>
              <a:t>Feničani</a:t>
            </a:r>
            <a:r>
              <a:rPr lang="en-GB" dirty="0"/>
              <a:t> u 12. </a:t>
            </a:r>
            <a:r>
              <a:rPr lang="en-GB" dirty="0" err="1"/>
              <a:t>stoljeću</a:t>
            </a:r>
            <a:r>
              <a:rPr lang="en-GB" dirty="0"/>
              <a:t> pr. Kr.,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da se </a:t>
            </a:r>
            <a:r>
              <a:rPr lang="en-GB" dirty="0" err="1"/>
              <a:t>povijest</a:t>
            </a:r>
            <a:r>
              <a:rPr lang="en-GB" dirty="0"/>
              <a:t> </a:t>
            </a:r>
            <a:r>
              <a:rPr lang="en-GB" dirty="0" err="1"/>
              <a:t>Cadiza</a:t>
            </a:r>
            <a:r>
              <a:rPr lang="en-GB" dirty="0"/>
              <a:t> </a:t>
            </a:r>
            <a:r>
              <a:rPr lang="en-GB" dirty="0" err="1"/>
              <a:t>proteže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period </a:t>
            </a:r>
            <a:r>
              <a:rPr lang="en-GB" dirty="0" err="1"/>
              <a:t>dulji</a:t>
            </a:r>
            <a:r>
              <a:rPr lang="en-GB" dirty="0"/>
              <a:t> od 3000 </a:t>
            </a:r>
            <a:r>
              <a:rPr lang="en-GB" dirty="0" err="1"/>
              <a:t>godina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Povijesni</a:t>
            </a:r>
            <a:r>
              <a:rPr lang="en-GB" dirty="0"/>
              <a:t> </a:t>
            </a:r>
            <a:r>
              <a:rPr lang="en-GB" dirty="0" err="1"/>
              <a:t>centar</a:t>
            </a:r>
            <a:r>
              <a:rPr lang="en-GB" dirty="0"/>
              <a:t> </a:t>
            </a:r>
            <a:r>
              <a:rPr lang="en-GB" dirty="0" err="1"/>
              <a:t>grada</a:t>
            </a:r>
            <a:r>
              <a:rPr lang="en-GB" dirty="0"/>
              <a:t> </a:t>
            </a:r>
            <a:r>
              <a:rPr lang="en-GB" dirty="0" err="1"/>
              <a:t>opasan</a:t>
            </a:r>
            <a:r>
              <a:rPr lang="en-GB" dirty="0"/>
              <a:t> je </a:t>
            </a:r>
            <a:r>
              <a:rPr lang="en-GB" dirty="0" err="1"/>
              <a:t>zidinima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ispunjen</a:t>
            </a:r>
            <a:r>
              <a:rPr lang="en-GB" dirty="0"/>
              <a:t> </a:t>
            </a:r>
            <a:r>
              <a:rPr lang="en-GB" dirty="0" err="1"/>
              <a:t>uskim</a:t>
            </a:r>
            <a:r>
              <a:rPr lang="en-GB" dirty="0"/>
              <a:t> </a:t>
            </a:r>
            <a:r>
              <a:rPr lang="en-GB" dirty="0" err="1"/>
              <a:t>uličicama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brojnim</a:t>
            </a:r>
            <a:r>
              <a:rPr lang="en-GB" dirty="0"/>
              <a:t> </a:t>
            </a:r>
            <a:r>
              <a:rPr lang="en-GB" dirty="0" err="1"/>
              <a:t>trgovima</a:t>
            </a:r>
            <a:r>
              <a:rPr lang="en-GB" dirty="0"/>
              <a:t> (plazas), a </a:t>
            </a:r>
            <a:r>
              <a:rPr lang="en-GB" dirty="0" err="1"/>
              <a:t>upravo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nalaze</a:t>
            </a:r>
            <a:r>
              <a:rPr lang="en-GB" dirty="0"/>
              <a:t> </a:t>
            </a:r>
            <a:r>
              <a:rPr lang="en-GB" dirty="0" err="1"/>
              <a:t>najznačajnije</a:t>
            </a:r>
            <a:r>
              <a:rPr lang="en-GB" dirty="0"/>
              <a:t> </a:t>
            </a:r>
            <a:r>
              <a:rPr lang="en-GB" dirty="0" err="1"/>
              <a:t>povijesne</a:t>
            </a:r>
            <a:r>
              <a:rPr lang="en-GB" dirty="0"/>
              <a:t> </a:t>
            </a:r>
            <a:r>
              <a:rPr lang="en-GB" dirty="0" err="1"/>
              <a:t>građevine</a:t>
            </a:r>
            <a:r>
              <a:rPr lang="en-GB" dirty="0"/>
              <a:t> – </a:t>
            </a:r>
            <a:r>
              <a:rPr lang="en-GB" dirty="0" err="1"/>
              <a:t>crkve</a:t>
            </a:r>
            <a:r>
              <a:rPr lang="en-GB" dirty="0"/>
              <a:t>, </a:t>
            </a:r>
            <a:r>
              <a:rPr lang="en-GB" dirty="0" err="1"/>
              <a:t>katedrale</a:t>
            </a:r>
            <a:r>
              <a:rPr lang="en-GB" dirty="0"/>
              <a:t>, </a:t>
            </a:r>
            <a:r>
              <a:rPr lang="en-GB" dirty="0" err="1"/>
              <a:t>muzeji</a:t>
            </a:r>
            <a:r>
              <a:rPr lang="en-GB" dirty="0"/>
              <a:t>, </a:t>
            </a:r>
            <a:r>
              <a:rPr lang="en-GB" dirty="0" err="1"/>
              <a:t>kazališta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Glavnim</a:t>
            </a:r>
            <a:r>
              <a:rPr lang="en-GB" dirty="0"/>
              <a:t> </a:t>
            </a:r>
            <a:r>
              <a:rPr lang="en-GB" dirty="0" err="1"/>
              <a:t>trgom</a:t>
            </a:r>
            <a:r>
              <a:rPr lang="en-GB" dirty="0"/>
              <a:t> </a:t>
            </a:r>
            <a:r>
              <a:rPr lang="en-GB" dirty="0" err="1"/>
              <a:t>smatra</a:t>
            </a:r>
            <a:r>
              <a:rPr lang="en-GB" dirty="0"/>
              <a:t> se Plaza de Mina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Muzej</a:t>
            </a:r>
            <a:r>
              <a:rPr lang="en-GB" dirty="0"/>
              <a:t> </a:t>
            </a:r>
            <a:r>
              <a:rPr lang="en-GB" dirty="0" err="1"/>
              <a:t>grada</a:t>
            </a:r>
            <a:r>
              <a:rPr lang="en-GB" dirty="0"/>
              <a:t> </a:t>
            </a:r>
            <a:r>
              <a:rPr lang="en-GB" dirty="0" err="1"/>
              <a:t>Cadiza</a:t>
            </a:r>
            <a:r>
              <a:rPr lang="en-GB" dirty="0"/>
              <a:t>, a u </a:t>
            </a:r>
            <a:r>
              <a:rPr lang="en-GB" dirty="0" err="1"/>
              <a:t>kojemu</a:t>
            </a:r>
            <a:r>
              <a:rPr lang="en-GB" dirty="0"/>
              <a:t> se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vidjeti</a:t>
            </a:r>
            <a:r>
              <a:rPr lang="en-GB" dirty="0"/>
              <a:t> </a:t>
            </a:r>
            <a:r>
              <a:rPr lang="en-GB" dirty="0" err="1"/>
              <a:t>brojni</a:t>
            </a:r>
            <a:r>
              <a:rPr lang="en-GB" dirty="0"/>
              <a:t> </a:t>
            </a:r>
            <a:r>
              <a:rPr lang="en-GB" dirty="0" err="1"/>
              <a:t>artefakti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tri </a:t>
            </a:r>
            <a:r>
              <a:rPr lang="en-GB" dirty="0" err="1"/>
              <a:t>tisuće</a:t>
            </a:r>
            <a:r>
              <a:rPr lang="en-GB" dirty="0"/>
              <a:t>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duge</a:t>
            </a:r>
            <a:r>
              <a:rPr lang="en-GB" dirty="0"/>
              <a:t> </a:t>
            </a:r>
            <a:r>
              <a:rPr lang="en-GB" dirty="0" err="1"/>
              <a:t>povijesti</a:t>
            </a:r>
            <a:r>
              <a:rPr lang="en-GB" dirty="0"/>
              <a:t> </a:t>
            </a:r>
            <a:r>
              <a:rPr lang="en-GB" dirty="0" err="1"/>
              <a:t>grada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Plazom</a:t>
            </a:r>
            <a:r>
              <a:rPr lang="en-GB" dirty="0"/>
              <a:t> de San Francisco </a:t>
            </a:r>
            <a:r>
              <a:rPr lang="en-GB" dirty="0" err="1"/>
              <a:t>dominiraju</a:t>
            </a:r>
            <a:r>
              <a:rPr lang="en-GB" dirty="0"/>
              <a:t> </a:t>
            </a:r>
            <a:r>
              <a:rPr lang="en-GB" dirty="0" err="1"/>
              <a:t>samostan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crkva</a:t>
            </a:r>
            <a:r>
              <a:rPr lang="en-GB" dirty="0"/>
              <a:t> </a:t>
            </a:r>
            <a:r>
              <a:rPr lang="en-GB" dirty="0" err="1"/>
              <a:t>svetoga</a:t>
            </a:r>
            <a:r>
              <a:rPr lang="en-GB" dirty="0"/>
              <a:t> </a:t>
            </a:r>
            <a:r>
              <a:rPr lang="en-GB" dirty="0" err="1"/>
              <a:t>Franje</a:t>
            </a:r>
            <a:r>
              <a:rPr lang="en-GB" dirty="0"/>
              <a:t>, u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vidjeti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original El </a:t>
            </a:r>
            <a:r>
              <a:rPr lang="en-GB" dirty="0" err="1"/>
              <a:t>Grecove</a:t>
            </a:r>
            <a:r>
              <a:rPr lang="en-GB" dirty="0"/>
              <a:t> </a:t>
            </a:r>
            <a:r>
              <a:rPr lang="en-GB" dirty="0" err="1"/>
              <a:t>Vizije</a:t>
            </a:r>
            <a:r>
              <a:rPr lang="en-GB" dirty="0"/>
              <a:t> </a:t>
            </a:r>
            <a:r>
              <a:rPr lang="en-GB" dirty="0" err="1"/>
              <a:t>svetoga</a:t>
            </a:r>
            <a:r>
              <a:rPr lang="en-GB" dirty="0"/>
              <a:t> </a:t>
            </a:r>
            <a:r>
              <a:rPr lang="en-GB" dirty="0" err="1"/>
              <a:t>Franje</a:t>
            </a:r>
            <a:r>
              <a:rPr lang="en-GB" dirty="0"/>
              <a:t>. 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statue in a gold frame&#10;&#10;Description automatically generated with low confidence">
            <a:extLst>
              <a:ext uri="{FF2B5EF4-FFF2-40B4-BE49-F238E27FC236}">
                <a16:creationId xmlns:a16="http://schemas.microsoft.com/office/drawing/2014/main" id="{AB2F06DB-3455-6FDE-69BD-894A90F7A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8" y="3582186"/>
            <a:ext cx="2913684" cy="31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1720B-C40C-569B-C74D-20E9AB50ABD3}"/>
              </a:ext>
            </a:extLst>
          </p:cNvPr>
          <p:cNvSpPr txBox="1"/>
          <p:nvPr/>
        </p:nvSpPr>
        <p:spPr>
          <a:xfrm>
            <a:off x="94268" y="131975"/>
            <a:ext cx="8908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Na </a:t>
            </a:r>
            <a:r>
              <a:rPr lang="en-GB" dirty="0" err="1"/>
              <a:t>Plazi</a:t>
            </a:r>
            <a:r>
              <a:rPr lang="en-GB" dirty="0"/>
              <a:t> de San Juan de Dios </a:t>
            </a:r>
            <a:r>
              <a:rPr lang="en-GB" dirty="0" err="1"/>
              <a:t>nalazi</a:t>
            </a:r>
            <a:r>
              <a:rPr lang="en-GB" dirty="0"/>
              <a:t> se </a:t>
            </a:r>
            <a:r>
              <a:rPr lang="en-GB" dirty="0" err="1"/>
              <a:t>gradska</a:t>
            </a:r>
            <a:r>
              <a:rPr lang="en-GB" dirty="0"/>
              <a:t> </a:t>
            </a:r>
            <a:r>
              <a:rPr lang="en-GB" dirty="0" err="1"/>
              <a:t>vijećnica</a:t>
            </a:r>
            <a:r>
              <a:rPr lang="en-GB" dirty="0"/>
              <a:t> </a:t>
            </a:r>
            <a:r>
              <a:rPr lang="en-GB" i="1" dirty="0" err="1"/>
              <a:t>Ayuntamiento</a:t>
            </a:r>
            <a:r>
              <a:rPr lang="en-GB" i="1" dirty="0"/>
              <a:t>, </a:t>
            </a:r>
            <a:r>
              <a:rPr lang="en-GB" dirty="0" err="1"/>
              <a:t>dok</a:t>
            </a:r>
            <a:r>
              <a:rPr lang="en-GB" dirty="0"/>
              <a:t> se </a:t>
            </a:r>
            <a:r>
              <a:rPr lang="en-GB" dirty="0" err="1"/>
              <a:t>glavno</a:t>
            </a:r>
            <a:r>
              <a:rPr lang="en-GB" dirty="0"/>
              <a:t> </a:t>
            </a:r>
            <a:r>
              <a:rPr lang="en-GB" dirty="0" err="1"/>
              <a:t>gradsko</a:t>
            </a:r>
            <a:r>
              <a:rPr lang="en-GB" dirty="0"/>
              <a:t> </a:t>
            </a:r>
            <a:r>
              <a:rPr lang="en-GB" dirty="0" err="1"/>
              <a:t>kazalište</a:t>
            </a:r>
            <a:r>
              <a:rPr lang="en-GB" dirty="0"/>
              <a:t> – Gran Teatro </a:t>
            </a:r>
            <a:r>
              <a:rPr lang="en-GB" dirty="0" err="1"/>
              <a:t>Falla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Plazi</a:t>
            </a:r>
            <a:r>
              <a:rPr lang="en-GB" dirty="0"/>
              <a:t> de </a:t>
            </a:r>
            <a:r>
              <a:rPr lang="en-GB" dirty="0" err="1"/>
              <a:t>Falla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Remek-djelo</a:t>
            </a:r>
            <a:r>
              <a:rPr lang="en-GB" dirty="0"/>
              <a:t> </a:t>
            </a:r>
            <a:r>
              <a:rPr lang="en-GB" dirty="0" err="1"/>
              <a:t>sakralne</a:t>
            </a:r>
            <a:r>
              <a:rPr lang="en-GB" dirty="0"/>
              <a:t> </a:t>
            </a:r>
            <a:r>
              <a:rPr lang="en-GB" dirty="0" err="1"/>
              <a:t>umjetnosti</a:t>
            </a:r>
            <a:r>
              <a:rPr lang="en-GB" dirty="0"/>
              <a:t>,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dominira</a:t>
            </a:r>
            <a:r>
              <a:rPr lang="en-GB" dirty="0"/>
              <a:t> </a:t>
            </a:r>
            <a:r>
              <a:rPr lang="en-GB" dirty="0" err="1"/>
              <a:t>vizurom</a:t>
            </a:r>
            <a:r>
              <a:rPr lang="en-GB" dirty="0"/>
              <a:t> </a:t>
            </a:r>
            <a:r>
              <a:rPr lang="en-GB" dirty="0" err="1"/>
              <a:t>grada</a:t>
            </a:r>
            <a:r>
              <a:rPr lang="en-GB" dirty="0"/>
              <a:t>, </a:t>
            </a:r>
            <a:r>
              <a:rPr lang="en-GB" dirty="0" err="1"/>
              <a:t>svakako</a:t>
            </a:r>
            <a:r>
              <a:rPr lang="en-GB" dirty="0"/>
              <a:t> je </a:t>
            </a:r>
            <a:r>
              <a:rPr lang="en-GB" dirty="0" err="1"/>
              <a:t>prekrasna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monumentalna</a:t>
            </a:r>
            <a:r>
              <a:rPr lang="en-GB" dirty="0"/>
              <a:t> La </a:t>
            </a:r>
            <a:r>
              <a:rPr lang="en-GB" dirty="0" err="1"/>
              <a:t>Catedral</a:t>
            </a:r>
            <a:r>
              <a:rPr lang="en-GB" dirty="0"/>
              <a:t> de Cadiz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Catedral</a:t>
            </a:r>
            <a:r>
              <a:rPr lang="en-GB" dirty="0"/>
              <a:t> Nueva, </a:t>
            </a:r>
            <a:r>
              <a:rPr lang="en-GB" dirty="0" err="1"/>
              <a:t>kako</a:t>
            </a:r>
            <a:r>
              <a:rPr lang="en-GB" dirty="0"/>
              <a:t> je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lokalno</a:t>
            </a:r>
            <a:r>
              <a:rPr lang="en-GB" dirty="0"/>
              <a:t> </a:t>
            </a:r>
            <a:r>
              <a:rPr lang="en-GB" dirty="0" err="1"/>
              <a:t>stanovništvo</a:t>
            </a:r>
            <a:r>
              <a:rPr lang="en-GB" dirty="0"/>
              <a:t>, a </a:t>
            </a:r>
            <a:r>
              <a:rPr lang="en-GB" dirty="0" err="1"/>
              <a:t>građena</a:t>
            </a:r>
            <a:r>
              <a:rPr lang="en-GB" dirty="0"/>
              <a:t> je </a:t>
            </a:r>
            <a:r>
              <a:rPr lang="en-GB" dirty="0" err="1"/>
              <a:t>između</a:t>
            </a:r>
            <a:r>
              <a:rPr lang="en-GB" dirty="0"/>
              <a:t> 1722. </a:t>
            </a:r>
            <a:r>
              <a:rPr lang="en-GB" dirty="0" err="1"/>
              <a:t>i</a:t>
            </a:r>
            <a:r>
              <a:rPr lang="en-GB" dirty="0"/>
              <a:t> 1838. </a:t>
            </a:r>
            <a:r>
              <a:rPr lang="en-GB" dirty="0" err="1"/>
              <a:t>godine</a:t>
            </a:r>
            <a:r>
              <a:rPr lang="en-GB" dirty="0"/>
              <a:t>.</a:t>
            </a:r>
          </a:p>
        </p:txBody>
      </p:sp>
      <p:pic>
        <p:nvPicPr>
          <p:cNvPr id="4" name="Picture 3" descr="A picture containing sky, outdoor, people, government building&#10;&#10;Description automatically generated">
            <a:extLst>
              <a:ext uri="{FF2B5EF4-FFF2-40B4-BE49-F238E27FC236}">
                <a16:creationId xmlns:a16="http://schemas.microsoft.com/office/drawing/2014/main" id="{ACCA7DBA-E99C-0275-9150-DA5FEA6D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46" y="2974751"/>
            <a:ext cx="3855564" cy="2832160"/>
          </a:xfrm>
          <a:prstGeom prst="rect">
            <a:avLst/>
          </a:prstGeom>
        </p:spPr>
      </p:pic>
      <p:pic>
        <p:nvPicPr>
          <p:cNvPr id="6" name="Picture 5" descr="A picture containing sky, outdoor, building, stone&#10;&#10;Description automatically generated">
            <a:extLst>
              <a:ext uri="{FF2B5EF4-FFF2-40B4-BE49-F238E27FC236}">
                <a16:creationId xmlns:a16="http://schemas.microsoft.com/office/drawing/2014/main" id="{F5BAEF10-E036-2387-6CED-FC96C2E7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2573517"/>
            <a:ext cx="4572000" cy="35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9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CECA4D-3856-426D-20E7-95D8A72FDE6A}"/>
              </a:ext>
            </a:extLst>
          </p:cNvPr>
          <p:cNvSpPr txBox="1"/>
          <p:nvPr/>
        </p:nvSpPr>
        <p:spPr>
          <a:xfrm>
            <a:off x="65988" y="84842"/>
            <a:ext cx="87575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vrijedi</a:t>
            </a:r>
            <a:r>
              <a:rPr lang="en-GB" dirty="0"/>
              <a:t> </a:t>
            </a:r>
            <a:r>
              <a:rPr lang="en-GB" dirty="0" err="1"/>
              <a:t>posjetiti</a:t>
            </a:r>
            <a:r>
              <a:rPr lang="en-GB" dirty="0"/>
              <a:t>: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Gradska</a:t>
            </a:r>
            <a:r>
              <a:rPr lang="en-GB" dirty="0"/>
              <a:t> </a:t>
            </a:r>
            <a:r>
              <a:rPr lang="en-GB" dirty="0" err="1"/>
              <a:t>plaža</a:t>
            </a:r>
            <a:r>
              <a:rPr lang="en-GB" dirty="0"/>
              <a:t> La </a:t>
            </a:r>
            <a:r>
              <a:rPr lang="en-GB" dirty="0" err="1"/>
              <a:t>Caletta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omeđena</a:t>
            </a:r>
            <a:r>
              <a:rPr lang="en-GB" dirty="0"/>
              <a:t> </a:t>
            </a:r>
            <a:r>
              <a:rPr lang="en-GB" dirty="0" err="1"/>
              <a:t>tvrđavama</a:t>
            </a:r>
            <a:r>
              <a:rPr lang="en-GB" dirty="0"/>
              <a:t> San Sebastian </a:t>
            </a:r>
            <a:r>
              <a:rPr lang="en-GB" dirty="0" err="1"/>
              <a:t>i</a:t>
            </a:r>
            <a:r>
              <a:rPr lang="en-GB" dirty="0"/>
              <a:t> Santa Catalina, a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u </a:t>
            </a:r>
            <a:r>
              <a:rPr lang="en-GB" dirty="0" err="1"/>
              <a:t>samome</a:t>
            </a:r>
            <a:r>
              <a:rPr lang="en-GB" dirty="0"/>
              <a:t> </a:t>
            </a:r>
            <a:r>
              <a:rPr lang="en-GB" dirty="0" err="1"/>
              <a:t>središtu</a:t>
            </a:r>
            <a:r>
              <a:rPr lang="en-GB" dirty="0"/>
              <a:t> </a:t>
            </a:r>
            <a:r>
              <a:rPr lang="en-GB" dirty="0" err="1"/>
              <a:t>starog</a:t>
            </a:r>
            <a:r>
              <a:rPr lang="en-GB" dirty="0"/>
              <a:t> </a:t>
            </a:r>
            <a:r>
              <a:rPr lang="en-GB" dirty="0" err="1"/>
              <a:t>grada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povijest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fenička</a:t>
            </a:r>
            <a:r>
              <a:rPr lang="en-GB" dirty="0"/>
              <a:t>, </a:t>
            </a:r>
            <a:r>
              <a:rPr lang="en-GB" dirty="0" err="1"/>
              <a:t>kartažanska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rimska</a:t>
            </a:r>
            <a:r>
              <a:rPr lang="en-GB" dirty="0"/>
              <a:t> </a:t>
            </a:r>
            <a:r>
              <a:rPr lang="en-GB" dirty="0" err="1"/>
              <a:t>luka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Castillo de Santa Catalina,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povijesno</a:t>
            </a:r>
            <a:r>
              <a:rPr lang="en-GB" dirty="0"/>
              <a:t> </a:t>
            </a:r>
            <a:r>
              <a:rPr lang="en-GB" dirty="0" err="1"/>
              <a:t>služila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obrambena</a:t>
            </a:r>
            <a:r>
              <a:rPr lang="en-GB" dirty="0"/>
              <a:t> </a:t>
            </a:r>
            <a:r>
              <a:rPr lang="en-GB" dirty="0" err="1"/>
              <a:t>tvrđava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gradski</a:t>
            </a:r>
            <a:r>
              <a:rPr lang="en-GB" dirty="0"/>
              <a:t> </a:t>
            </a:r>
            <a:r>
              <a:rPr lang="en-GB" dirty="0" err="1"/>
              <a:t>zatvor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Park </a:t>
            </a:r>
            <a:r>
              <a:rPr lang="en-GB" dirty="0" err="1"/>
              <a:t>Genoves</a:t>
            </a:r>
            <a:r>
              <a:rPr lang="en-GB" dirty="0"/>
              <a:t>  s </a:t>
            </a:r>
            <a:r>
              <a:rPr lang="en-GB" dirty="0" err="1"/>
              <a:t>više</a:t>
            </a:r>
            <a:r>
              <a:rPr lang="en-GB" dirty="0"/>
              <a:t> od </a:t>
            </a:r>
            <a:r>
              <a:rPr lang="en-GB" dirty="0" err="1"/>
              <a:t>sto</a:t>
            </a:r>
            <a:r>
              <a:rPr lang="en-GB" dirty="0"/>
              <a:t> </a:t>
            </a:r>
            <a:r>
              <a:rPr lang="en-GB" dirty="0" err="1"/>
              <a:t>vrsta</a:t>
            </a:r>
            <a:r>
              <a:rPr lang="en-GB" dirty="0"/>
              <a:t> </a:t>
            </a:r>
            <a:r>
              <a:rPr lang="en-GB" dirty="0" err="1"/>
              <a:t>biljaka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stabala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dijelova</a:t>
            </a:r>
            <a:r>
              <a:rPr lang="en-GB" dirty="0"/>
              <a:t> </a:t>
            </a:r>
            <a:r>
              <a:rPr lang="en-GB" dirty="0" err="1"/>
              <a:t>svijeta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Toranj</a:t>
            </a:r>
            <a:r>
              <a:rPr lang="en-GB" dirty="0"/>
              <a:t> Torre </a:t>
            </a:r>
            <a:r>
              <a:rPr lang="en-GB" dirty="0" err="1"/>
              <a:t>Tavira</a:t>
            </a:r>
            <a:r>
              <a:rPr lang="en-GB" dirty="0"/>
              <a:t> s </a:t>
            </a:r>
            <a:r>
              <a:rPr lang="en-GB" dirty="0" err="1"/>
              <a:t>kojeg</a:t>
            </a:r>
            <a:r>
              <a:rPr lang="en-GB" dirty="0"/>
              <a:t>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baciti</a:t>
            </a:r>
            <a:r>
              <a:rPr lang="en-GB" dirty="0"/>
              <a:t> </a:t>
            </a:r>
            <a:r>
              <a:rPr lang="en-GB" dirty="0" err="1"/>
              <a:t>fascinantan</a:t>
            </a:r>
            <a:r>
              <a:rPr lang="en-GB" dirty="0"/>
              <a:t> </a:t>
            </a:r>
            <a:r>
              <a:rPr lang="en-GB" dirty="0" err="1"/>
              <a:t>pogled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cijeli</a:t>
            </a:r>
            <a:r>
              <a:rPr lang="en-GB" dirty="0"/>
              <a:t> grad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Plaza </a:t>
            </a:r>
            <a:r>
              <a:rPr lang="en-GB" dirty="0" err="1"/>
              <a:t>Espana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Monument a las Cortes 1812., </a:t>
            </a:r>
            <a:r>
              <a:rPr lang="en-GB" dirty="0" err="1"/>
              <a:t>sagrađen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spomen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stotu</a:t>
            </a:r>
            <a:r>
              <a:rPr lang="en-GB" dirty="0"/>
              <a:t> </a:t>
            </a:r>
            <a:r>
              <a:rPr lang="en-GB" dirty="0" err="1"/>
              <a:t>obljetnicu</a:t>
            </a:r>
            <a:r>
              <a:rPr lang="en-GB" dirty="0"/>
              <a:t> </a:t>
            </a:r>
            <a:r>
              <a:rPr lang="en-GB" dirty="0" err="1"/>
              <a:t>postojanja</a:t>
            </a:r>
            <a:r>
              <a:rPr lang="en-GB" dirty="0"/>
              <a:t> </a:t>
            </a:r>
            <a:r>
              <a:rPr lang="en-GB" dirty="0" err="1"/>
              <a:t>španjolskog</a:t>
            </a:r>
            <a:r>
              <a:rPr lang="en-GB" dirty="0"/>
              <a:t> </a:t>
            </a:r>
            <a:r>
              <a:rPr lang="en-GB" dirty="0" err="1"/>
              <a:t>Ustava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Mercado Central – </a:t>
            </a:r>
            <a:r>
              <a:rPr lang="en-GB" dirty="0" err="1"/>
              <a:t>glavna</a:t>
            </a:r>
            <a:r>
              <a:rPr lang="en-GB" dirty="0"/>
              <a:t> </a:t>
            </a:r>
            <a:r>
              <a:rPr lang="en-GB" dirty="0" err="1"/>
              <a:t>tržnica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probati</a:t>
            </a:r>
            <a:r>
              <a:rPr lang="en-GB" dirty="0"/>
              <a:t> </a:t>
            </a:r>
            <a:r>
              <a:rPr lang="en-GB" dirty="0" err="1"/>
              <a:t>najrazličitija</a:t>
            </a:r>
            <a:r>
              <a:rPr lang="en-GB" dirty="0"/>
              <a:t> </a:t>
            </a:r>
            <a:r>
              <a:rPr lang="en-GB" dirty="0" err="1"/>
              <a:t>morska</a:t>
            </a:r>
            <a:r>
              <a:rPr lang="en-GB" dirty="0"/>
              <a:t> </a:t>
            </a:r>
            <a:r>
              <a:rPr lang="en-GB" dirty="0" err="1"/>
              <a:t>jela</a:t>
            </a:r>
            <a:r>
              <a:rPr lang="en-GB" dirty="0"/>
              <a:t>, a </a:t>
            </a:r>
            <a:r>
              <a:rPr lang="en-GB" dirty="0" err="1"/>
              <a:t>pritom</a:t>
            </a:r>
            <a:r>
              <a:rPr lang="en-GB" dirty="0"/>
              <a:t> ne </a:t>
            </a:r>
            <a:r>
              <a:rPr lang="en-GB" dirty="0" err="1"/>
              <a:t>propustiti</a:t>
            </a:r>
            <a:r>
              <a:rPr lang="en-GB" dirty="0"/>
              <a:t> </a:t>
            </a:r>
            <a:r>
              <a:rPr lang="en-GB" dirty="0" err="1"/>
              <a:t>probati</a:t>
            </a:r>
            <a:r>
              <a:rPr lang="en-GB" dirty="0"/>
              <a:t> </a:t>
            </a:r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španjolske</a:t>
            </a:r>
            <a:r>
              <a:rPr lang="en-GB" dirty="0"/>
              <a:t> </a:t>
            </a:r>
            <a:r>
              <a:rPr lang="en-GB" dirty="0" err="1"/>
              <a:t>tapase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izvrsna</a:t>
            </a:r>
            <a:r>
              <a:rPr lang="en-GB" dirty="0"/>
              <a:t> </a:t>
            </a:r>
            <a:r>
              <a:rPr lang="en-GB" dirty="0" err="1"/>
              <a:t>domaća</a:t>
            </a:r>
            <a:r>
              <a:rPr lang="en-GB" dirty="0"/>
              <a:t> vina.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1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8174B-5B70-F0D1-D6CF-66915B7B65BB}"/>
              </a:ext>
            </a:extLst>
          </p:cNvPr>
          <p:cNvSpPr txBox="1"/>
          <p:nvPr/>
        </p:nvSpPr>
        <p:spPr>
          <a:xfrm>
            <a:off x="245097" y="370078"/>
            <a:ext cx="865380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KORISNE INFORMACIJE</a:t>
            </a:r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/>
              <a:t>Smještaj</a:t>
            </a:r>
            <a:r>
              <a:rPr lang="en-GB" sz="2000" dirty="0"/>
              <a:t>:</a:t>
            </a:r>
            <a:r>
              <a:rPr lang="hr-HR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privatnoga</a:t>
            </a:r>
            <a:r>
              <a:rPr lang="en-GB" sz="2000" dirty="0"/>
              <a:t> </a:t>
            </a:r>
            <a:r>
              <a:rPr lang="en-GB" sz="2000" dirty="0" err="1"/>
              <a:t>smještaja</a:t>
            </a:r>
            <a:r>
              <a:rPr lang="en-GB" sz="2000" dirty="0"/>
              <a:t> u </a:t>
            </a:r>
            <a:r>
              <a:rPr lang="en-GB" sz="2000" dirty="0" err="1"/>
              <a:t>Cadizu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je dobra, no </a:t>
            </a:r>
            <a:r>
              <a:rPr lang="en-GB" sz="2000" dirty="0" err="1"/>
              <a:t>potrebno</a:t>
            </a:r>
            <a:r>
              <a:rPr lang="en-GB" sz="2000" dirty="0"/>
              <a:t> ga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 </a:t>
            </a:r>
            <a:r>
              <a:rPr lang="en-GB" sz="2000" dirty="0" err="1"/>
              <a:t>rezervirati</a:t>
            </a:r>
            <a:r>
              <a:rPr lang="en-GB" sz="2000" dirty="0"/>
              <a:t> (Booking.com, Airbnb </a:t>
            </a:r>
            <a:r>
              <a:rPr lang="en-GB" sz="2000" dirty="0" err="1"/>
              <a:t>i</a:t>
            </a:r>
            <a:r>
              <a:rPr lang="en-GB" sz="2000" dirty="0"/>
              <a:t> sl.), </a:t>
            </a:r>
            <a:r>
              <a:rPr lang="en-GB" sz="2000" dirty="0" err="1"/>
              <a:t>posebno</a:t>
            </a:r>
            <a:r>
              <a:rPr lang="en-GB" sz="2000" dirty="0"/>
              <a:t>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mobilnost</a:t>
            </a:r>
            <a:r>
              <a:rPr lang="en-GB" sz="2000" dirty="0"/>
              <a:t> </a:t>
            </a:r>
            <a:r>
              <a:rPr lang="en-GB" sz="2000" dirty="0" err="1"/>
              <a:t>planirate</a:t>
            </a:r>
            <a:r>
              <a:rPr lang="en-GB" sz="2000" dirty="0"/>
              <a:t> u </a:t>
            </a:r>
            <a:r>
              <a:rPr lang="en-GB" sz="2000" dirty="0" err="1"/>
              <a:t>travnju</a:t>
            </a:r>
            <a:r>
              <a:rPr lang="en-GB" sz="2000" dirty="0"/>
              <a:t>, </a:t>
            </a:r>
            <a:r>
              <a:rPr lang="en-GB" sz="2000" dirty="0" err="1"/>
              <a:t>svibnju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lipnju</a:t>
            </a:r>
            <a:r>
              <a:rPr lang="en-GB" sz="2000" dirty="0"/>
              <a:t>. </a:t>
            </a:r>
            <a:r>
              <a:rPr lang="en-GB" sz="2000" dirty="0" err="1"/>
              <a:t>Najbolje</a:t>
            </a:r>
            <a:r>
              <a:rPr lang="en-GB" sz="2000" dirty="0"/>
              <a:t> je </a:t>
            </a:r>
            <a:r>
              <a:rPr lang="en-GB" sz="2000" dirty="0" err="1"/>
              <a:t>smještaj</a:t>
            </a:r>
            <a:r>
              <a:rPr lang="en-GB" sz="2000" dirty="0"/>
              <a:t> </a:t>
            </a:r>
            <a:r>
              <a:rPr lang="en-GB" sz="2000" dirty="0" err="1"/>
              <a:t>potražiti</a:t>
            </a:r>
            <a:r>
              <a:rPr lang="en-GB" sz="2000" dirty="0"/>
              <a:t> u </a:t>
            </a:r>
            <a:r>
              <a:rPr lang="en-GB" sz="2000" dirty="0" err="1"/>
              <a:t>samome</a:t>
            </a:r>
            <a:r>
              <a:rPr lang="en-GB" sz="2000" dirty="0"/>
              <a:t> </a:t>
            </a:r>
            <a:r>
              <a:rPr lang="en-GB" sz="2000" dirty="0" err="1"/>
              <a:t>centru</a:t>
            </a:r>
            <a:r>
              <a:rPr lang="en-GB" sz="2000" dirty="0"/>
              <a:t> </a:t>
            </a:r>
            <a:r>
              <a:rPr lang="en-GB" sz="2000" dirty="0" err="1"/>
              <a:t>jer</a:t>
            </a:r>
            <a:r>
              <a:rPr lang="en-GB" sz="2000" dirty="0"/>
              <a:t> se </a:t>
            </a:r>
            <a:r>
              <a:rPr lang="en-GB" sz="2000" dirty="0" err="1"/>
              <a:t>velik</a:t>
            </a:r>
            <a:r>
              <a:rPr lang="en-GB" sz="2000" dirty="0"/>
              <a:t> </a:t>
            </a:r>
            <a:r>
              <a:rPr lang="en-GB" sz="2000" dirty="0" err="1"/>
              <a:t>broj</a:t>
            </a:r>
            <a:r>
              <a:rPr lang="en-GB" sz="2000" dirty="0"/>
              <a:t> </a:t>
            </a:r>
            <a:r>
              <a:rPr lang="en-GB" sz="2000" dirty="0" err="1"/>
              <a:t>fakulteta</a:t>
            </a:r>
            <a:r>
              <a:rPr lang="en-GB" sz="2000" dirty="0"/>
              <a:t>, </a:t>
            </a:r>
            <a:r>
              <a:rPr lang="en-GB" sz="2000" dirty="0" err="1"/>
              <a:t>ukljućujući</a:t>
            </a:r>
            <a:r>
              <a:rPr lang="en-GB" sz="2000" dirty="0"/>
              <a:t> </a:t>
            </a:r>
            <a:r>
              <a:rPr lang="en-GB" sz="2000" dirty="0" err="1"/>
              <a:t>Facultad</a:t>
            </a:r>
            <a:r>
              <a:rPr lang="en-GB" sz="2000" dirty="0"/>
              <a:t> de </a:t>
            </a:r>
            <a:r>
              <a:rPr lang="en-GB" sz="2000" dirty="0" err="1"/>
              <a:t>Filosofia</a:t>
            </a:r>
            <a:r>
              <a:rPr lang="en-GB" sz="2000" dirty="0"/>
              <a:t> y </a:t>
            </a:r>
            <a:r>
              <a:rPr lang="en-GB" sz="2000" dirty="0" err="1"/>
              <a:t>Letras</a:t>
            </a:r>
            <a:r>
              <a:rPr lang="en-GB" sz="2000" dirty="0"/>
              <a:t>, </a:t>
            </a:r>
            <a:r>
              <a:rPr lang="en-GB" sz="2000" dirty="0" err="1"/>
              <a:t>nalazi</a:t>
            </a:r>
            <a:r>
              <a:rPr lang="en-GB" sz="2000" dirty="0"/>
              <a:t> u </a:t>
            </a:r>
            <a:r>
              <a:rPr lang="en-GB" sz="2000" dirty="0" err="1"/>
              <a:t>centru</a:t>
            </a:r>
            <a:r>
              <a:rPr lang="en-GB" sz="2000" dirty="0"/>
              <a:t> </a:t>
            </a:r>
            <a:r>
              <a:rPr lang="en-GB" sz="2000" dirty="0" err="1"/>
              <a:t>grada</a:t>
            </a:r>
            <a:r>
              <a:rPr lang="en-GB" sz="2000" dirty="0"/>
              <a:t>.</a:t>
            </a:r>
          </a:p>
          <a:p>
            <a:pPr algn="just"/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/>
              <a:t>Putovanje</a:t>
            </a:r>
            <a:r>
              <a:rPr lang="en-GB" sz="2000" dirty="0"/>
              <a:t>:</a:t>
            </a:r>
            <a:r>
              <a:rPr lang="hr-HR" sz="2000" dirty="0"/>
              <a:t> </a:t>
            </a:r>
            <a:r>
              <a:rPr lang="en-GB" sz="2000" dirty="0"/>
              <a:t>Split</a:t>
            </a:r>
            <a:r>
              <a:rPr lang="hr-HR" sz="2000" dirty="0"/>
              <a:t> – </a:t>
            </a:r>
            <a:r>
              <a:rPr lang="en-GB" sz="2000" dirty="0"/>
              <a:t>Frankfurt</a:t>
            </a:r>
            <a:r>
              <a:rPr lang="hr-HR" sz="2000" dirty="0"/>
              <a:t> – </a:t>
            </a:r>
            <a:r>
              <a:rPr lang="en-GB" sz="2000" dirty="0"/>
              <a:t>Jerez de la Frontera</a:t>
            </a:r>
            <a:r>
              <a:rPr lang="hr-HR" sz="2000" dirty="0"/>
              <a:t> (</a:t>
            </a:r>
            <a:r>
              <a:rPr lang="en-GB" sz="2000" dirty="0"/>
              <a:t>12</a:t>
            </a:r>
            <a:r>
              <a:rPr lang="hr-HR" sz="2000" dirty="0"/>
              <a:t> sati</a:t>
            </a:r>
            <a:r>
              <a:rPr lang="en-GB" sz="2000" dirty="0"/>
              <a:t> </a:t>
            </a:r>
            <a:r>
              <a:rPr lang="en-GB" sz="2000" dirty="0" err="1"/>
              <a:t>zrakoplovom</a:t>
            </a:r>
            <a:r>
              <a:rPr lang="hr-HR" sz="2000" dirty="0"/>
              <a:t>).</a:t>
            </a:r>
            <a:endParaRPr lang="en-GB" sz="2000" dirty="0"/>
          </a:p>
          <a:p>
            <a:pPr algn="just"/>
            <a:r>
              <a:rPr lang="en-GB" sz="2000" dirty="0"/>
              <a:t>     Jerez de la Frontera – Cadiz (50 min. </a:t>
            </a:r>
            <a:r>
              <a:rPr lang="en-GB" sz="2000" dirty="0" err="1"/>
              <a:t>vlakom</a:t>
            </a:r>
            <a:r>
              <a:rPr lang="en-GB" sz="2000" dirty="0"/>
              <a:t>)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Ako</a:t>
            </a:r>
            <a:r>
              <a:rPr lang="en-GB" sz="2000" dirty="0"/>
              <a:t> u </a:t>
            </a:r>
            <a:r>
              <a:rPr lang="en-GB" sz="2000" dirty="0" err="1"/>
              <a:t>povratku</a:t>
            </a:r>
            <a:r>
              <a:rPr lang="en-GB" sz="2000" dirty="0"/>
              <a:t> </a:t>
            </a:r>
            <a:r>
              <a:rPr lang="en-GB" sz="2000" dirty="0" err="1"/>
              <a:t>imate</a:t>
            </a:r>
            <a:r>
              <a:rPr lang="en-GB" sz="2000" dirty="0"/>
              <a:t> rani let, </a:t>
            </a:r>
            <a:r>
              <a:rPr lang="en-GB" sz="2000" dirty="0" err="1"/>
              <a:t>pažljivo</a:t>
            </a:r>
            <a:r>
              <a:rPr lang="en-GB" sz="2000" dirty="0"/>
              <a:t> </a:t>
            </a:r>
            <a:r>
              <a:rPr lang="en-GB" sz="2000" dirty="0" err="1"/>
              <a:t>provjeriti</a:t>
            </a:r>
            <a:r>
              <a:rPr lang="en-GB" sz="2000" dirty="0"/>
              <a:t> </a:t>
            </a:r>
            <a:r>
              <a:rPr lang="en-GB" sz="2000" dirty="0" err="1"/>
              <a:t>vozni</a:t>
            </a:r>
            <a:r>
              <a:rPr lang="en-GB" sz="2000" dirty="0"/>
              <a:t> red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Cadiza</a:t>
            </a:r>
            <a:r>
              <a:rPr lang="en-GB" sz="2000" dirty="0"/>
              <a:t>  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Jerezu</a:t>
            </a:r>
            <a:r>
              <a:rPr lang="en-GB" sz="2000" dirty="0"/>
              <a:t>, </a:t>
            </a:r>
            <a:r>
              <a:rPr lang="en-GB" sz="2000" dirty="0" err="1"/>
              <a:t>gdje</a:t>
            </a:r>
            <a:r>
              <a:rPr lang="en-GB" sz="2000" dirty="0"/>
              <a:t> se </a:t>
            </a:r>
            <a:r>
              <a:rPr lang="en-GB" sz="2000" dirty="0" err="1"/>
              <a:t>nalazi</a:t>
            </a:r>
            <a:r>
              <a:rPr lang="en-GB" sz="2000" dirty="0"/>
              <a:t> </a:t>
            </a:r>
            <a:r>
              <a:rPr lang="en-GB" sz="2000" dirty="0" err="1"/>
              <a:t>zračna</a:t>
            </a:r>
            <a:r>
              <a:rPr lang="en-GB" sz="2000" dirty="0"/>
              <a:t> </a:t>
            </a:r>
            <a:r>
              <a:rPr lang="en-GB" sz="2000" dirty="0" err="1"/>
              <a:t>luka</a:t>
            </a:r>
            <a:r>
              <a:rPr lang="en-GB" sz="2000" dirty="0"/>
              <a:t>, </a:t>
            </a:r>
            <a:r>
              <a:rPr lang="en-GB" sz="2000" dirty="0" err="1"/>
              <a:t>jer</a:t>
            </a:r>
            <a:r>
              <a:rPr lang="en-GB" sz="2000" dirty="0"/>
              <a:t> je </a:t>
            </a:r>
            <a:r>
              <a:rPr lang="en-GB" sz="2000" dirty="0" err="1"/>
              <a:t>raspored</a:t>
            </a:r>
            <a:r>
              <a:rPr lang="en-GB" sz="2000" dirty="0"/>
              <a:t> </a:t>
            </a:r>
            <a:r>
              <a:rPr lang="en-GB" sz="2000" dirty="0" err="1"/>
              <a:t>vlakova</a:t>
            </a:r>
            <a:r>
              <a:rPr lang="en-GB" sz="2000" dirty="0"/>
              <a:t> 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radnim</a:t>
            </a:r>
            <a:r>
              <a:rPr lang="en-GB" sz="2000" dirty="0"/>
              <a:t> </a:t>
            </a:r>
            <a:r>
              <a:rPr lang="en-GB" sz="2000" dirty="0" err="1"/>
              <a:t>danima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vikendom</a:t>
            </a:r>
            <a:r>
              <a:rPr lang="en-GB" sz="2000" dirty="0"/>
              <a:t> </a:t>
            </a:r>
            <a:r>
              <a:rPr lang="en-GB" sz="2000" dirty="0" err="1"/>
              <a:t>različit</a:t>
            </a:r>
            <a:r>
              <a:rPr lang="en-GB" sz="2000" dirty="0"/>
              <a:t>,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oglasnoj</a:t>
            </a:r>
            <a:r>
              <a:rPr lang="en-GB" sz="2000" dirty="0"/>
              <a:t> </a:t>
            </a:r>
            <a:r>
              <a:rPr lang="en-GB" sz="2000" dirty="0" err="1"/>
              <a:t>ploči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istaknuto</a:t>
            </a:r>
            <a:r>
              <a:rPr lang="en-GB" sz="2000" dirty="0"/>
              <a:t>,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Kako</a:t>
            </a:r>
            <a:r>
              <a:rPr lang="en-GB" sz="2000" dirty="0"/>
              <a:t> bi </a:t>
            </a:r>
            <a:r>
              <a:rPr lang="en-GB" sz="2000" dirty="0" err="1"/>
              <a:t>izbjegli</a:t>
            </a:r>
            <a:r>
              <a:rPr lang="en-GB" sz="2000" dirty="0"/>
              <a:t> </a:t>
            </a:r>
            <a:r>
              <a:rPr lang="en-GB" sz="2000" dirty="0" err="1"/>
              <a:t>kašnjenje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propuštanje</a:t>
            </a:r>
            <a:r>
              <a:rPr lang="en-GB" sz="2000" dirty="0"/>
              <a:t> </a:t>
            </a:r>
            <a:r>
              <a:rPr lang="en-GB" sz="2000" dirty="0" err="1"/>
              <a:t>leta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Jereza</a:t>
            </a:r>
            <a:r>
              <a:rPr lang="en-GB" sz="2000" dirty="0"/>
              <a:t>, </a:t>
            </a:r>
            <a:r>
              <a:rPr lang="en-GB" sz="2000" dirty="0" err="1"/>
              <a:t>najbolje</a:t>
            </a:r>
            <a:r>
              <a:rPr lang="en-GB" sz="2000" dirty="0"/>
              <a:t> je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 </a:t>
            </a:r>
            <a:r>
              <a:rPr lang="en-GB" sz="2000" dirty="0" err="1"/>
              <a:t>provjeriti</a:t>
            </a:r>
            <a:r>
              <a:rPr lang="en-GB" sz="2000" dirty="0"/>
              <a:t> </a:t>
            </a:r>
            <a:r>
              <a:rPr lang="en-GB" sz="2000" dirty="0" err="1"/>
              <a:t>vozni</a:t>
            </a:r>
            <a:r>
              <a:rPr lang="en-GB" sz="2000" dirty="0"/>
              <a:t> red </a:t>
            </a:r>
            <a:r>
              <a:rPr lang="en-GB" sz="2000" dirty="0" err="1"/>
              <a:t>izravno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 </a:t>
            </a:r>
            <a:r>
              <a:rPr lang="en-GB" sz="2000" dirty="0" err="1"/>
              <a:t>službenika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željezničkome</a:t>
            </a:r>
            <a:r>
              <a:rPr lang="en-GB" sz="2000" dirty="0"/>
              <a:t> </a:t>
            </a:r>
            <a:r>
              <a:rPr lang="en-GB" sz="2000" dirty="0" err="1"/>
              <a:t>kolodvoru</a:t>
            </a:r>
            <a:r>
              <a:rPr lang="en-GB" sz="2000" dirty="0"/>
              <a:t>.      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Cijena</a:t>
            </a:r>
            <a:r>
              <a:rPr lang="en-GB" sz="2000" dirty="0"/>
              <a:t> </a:t>
            </a:r>
            <a:r>
              <a:rPr lang="en-GB" sz="2000" dirty="0" err="1"/>
              <a:t>taksija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toj</a:t>
            </a:r>
            <a:r>
              <a:rPr lang="en-GB" sz="2000" dirty="0"/>
              <a:t> </a:t>
            </a:r>
            <a:r>
              <a:rPr lang="en-GB" sz="2000" dirty="0" err="1"/>
              <a:t>relaciji</a:t>
            </a:r>
            <a:r>
              <a:rPr lang="en-GB" sz="2000" dirty="0"/>
              <a:t> </a:t>
            </a:r>
            <a:r>
              <a:rPr lang="en-GB" sz="2000" dirty="0" err="1"/>
              <a:t>iznosi</a:t>
            </a:r>
            <a:r>
              <a:rPr lang="en-GB" sz="2000" dirty="0"/>
              <a:t> </a:t>
            </a:r>
            <a:r>
              <a:rPr lang="en-GB" sz="2000" dirty="0" err="1"/>
              <a:t>oko</a:t>
            </a:r>
            <a:r>
              <a:rPr lang="en-GB" sz="2000" dirty="0"/>
              <a:t> 80 </a:t>
            </a:r>
            <a:r>
              <a:rPr lang="en-GB" sz="2000" dirty="0" err="1"/>
              <a:t>eura</a:t>
            </a:r>
            <a:r>
              <a:rPr lang="en-GB" sz="2000" dirty="0"/>
              <a:t>, </a:t>
            </a:r>
            <a:r>
              <a:rPr lang="en-GB" sz="2000" dirty="0" err="1"/>
              <a:t>međutim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taksi</a:t>
            </a:r>
            <a:r>
              <a:rPr lang="en-GB" sz="2000" dirty="0"/>
              <a:t> je </a:t>
            </a:r>
          </a:p>
          <a:p>
            <a:pPr algn="just"/>
            <a:r>
              <a:rPr lang="en-GB" sz="2000" dirty="0"/>
              <a:t>     </a:t>
            </a:r>
            <a:r>
              <a:rPr lang="en-GB" sz="2000" dirty="0" err="1"/>
              <a:t>potrebno</a:t>
            </a:r>
            <a:r>
              <a:rPr lang="en-GB" sz="2000" dirty="0"/>
              <a:t> </a:t>
            </a:r>
            <a:r>
              <a:rPr lang="en-GB" sz="2000" dirty="0" err="1"/>
              <a:t>rezervirati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, </a:t>
            </a:r>
            <a:r>
              <a:rPr lang="en-GB" sz="2000" dirty="0" err="1"/>
              <a:t>najbolje</a:t>
            </a:r>
            <a:r>
              <a:rPr lang="en-GB" sz="2000" dirty="0"/>
              <a:t> dan </a:t>
            </a:r>
            <a:r>
              <a:rPr lang="en-GB" sz="2000" dirty="0" err="1"/>
              <a:t>ranije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387</TotalTime>
  <Words>1004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Helvetica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Buric</dc:creator>
  <cp:lastModifiedBy>Helena Buric</cp:lastModifiedBy>
  <cp:revision>56</cp:revision>
  <dcterms:created xsi:type="dcterms:W3CDTF">2022-06-19T17:50:24Z</dcterms:created>
  <dcterms:modified xsi:type="dcterms:W3CDTF">2022-06-22T17:55:26Z</dcterms:modified>
</cp:coreProperties>
</file>