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2" r:id="rId6"/>
    <p:sldId id="261" r:id="rId7"/>
    <p:sldId id="263" r:id="rId8"/>
    <p:sldId id="259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A20A-869F-4BBE-8255-336FFB428D30}" type="datetimeFigureOut">
              <a:rPr lang="sr-Latn-CS" smtClean="0"/>
              <a:pPr/>
              <a:t>14.6.2019.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D18-7AC1-4D91-B030-FA7F576AEE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987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A20A-869F-4BBE-8255-336FFB428D30}" type="datetimeFigureOut">
              <a:rPr lang="sr-Latn-CS" smtClean="0"/>
              <a:pPr/>
              <a:t>14.6.2019.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D18-7AC1-4D91-B030-FA7F576AEE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110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A20A-869F-4BBE-8255-336FFB428D30}" type="datetimeFigureOut">
              <a:rPr lang="sr-Latn-CS" smtClean="0"/>
              <a:pPr/>
              <a:t>14.6.2019.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D18-7AC1-4D91-B030-FA7F576AEE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68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A20A-869F-4BBE-8255-336FFB428D30}" type="datetimeFigureOut">
              <a:rPr lang="sr-Latn-CS" smtClean="0"/>
              <a:pPr/>
              <a:t>14.6.2019.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D18-7AC1-4D91-B030-FA7F576AEE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477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A20A-869F-4BBE-8255-336FFB428D30}" type="datetimeFigureOut">
              <a:rPr lang="sr-Latn-CS" smtClean="0"/>
              <a:pPr/>
              <a:t>14.6.2019.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D18-7AC1-4D91-B030-FA7F576AEE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97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A20A-869F-4BBE-8255-336FFB428D30}" type="datetimeFigureOut">
              <a:rPr lang="sr-Latn-CS" smtClean="0"/>
              <a:pPr/>
              <a:t>14.6.2019.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D18-7AC1-4D91-B030-FA7F576AEE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624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A20A-869F-4BBE-8255-336FFB428D30}" type="datetimeFigureOut">
              <a:rPr lang="sr-Latn-CS" smtClean="0"/>
              <a:pPr/>
              <a:t>14.6.2019.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D18-7AC1-4D91-B030-FA7F576AEE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723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A20A-869F-4BBE-8255-336FFB428D30}" type="datetimeFigureOut">
              <a:rPr lang="sr-Latn-CS" smtClean="0"/>
              <a:pPr/>
              <a:t>14.6.2019.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D18-7AC1-4D91-B030-FA7F576AEE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974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A20A-869F-4BBE-8255-336FFB428D30}" type="datetimeFigureOut">
              <a:rPr lang="sr-Latn-CS" smtClean="0"/>
              <a:pPr/>
              <a:t>14.6.2019.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D18-7AC1-4D91-B030-FA7F576AEE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644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A20A-869F-4BBE-8255-336FFB428D30}" type="datetimeFigureOut">
              <a:rPr lang="sr-Latn-CS" smtClean="0"/>
              <a:pPr/>
              <a:t>14.6.2019.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D18-7AC1-4D91-B030-FA7F576AEE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242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A20A-869F-4BBE-8255-336FFB428D30}" type="datetimeFigureOut">
              <a:rPr lang="sr-Latn-CS" smtClean="0"/>
              <a:pPr/>
              <a:t>14.6.2019.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D18-7AC1-4D91-B030-FA7F576AEE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636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DA20A-869F-4BBE-8255-336FFB428D30}" type="datetimeFigureOut">
              <a:rPr lang="sr-Latn-CS" smtClean="0"/>
              <a:pPr/>
              <a:t>14.6.2019.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EED18-7AC1-4D91-B030-FA7F576AEE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199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chalmers.se/en/Pages/default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halmers.se/en/departments/tme/organisation/service-management-and-logistics/Pages/default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5824" y="2132856"/>
            <a:ext cx="6858000" cy="1737147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en-GB" b="1" dirty="0" smtClean="0"/>
              <a:t>Staff </a:t>
            </a:r>
            <a:r>
              <a:rPr lang="en-GB" b="1" dirty="0"/>
              <a:t>Mobility For </a:t>
            </a:r>
            <a:r>
              <a:rPr lang="hr-HR" b="1" dirty="0" smtClean="0"/>
              <a:t>Training</a:t>
            </a:r>
            <a:br>
              <a:rPr lang="hr-HR" b="1" dirty="0" smtClean="0"/>
            </a:br>
            <a:r>
              <a:rPr lang="hr-HR" dirty="0" smtClean="0"/>
              <a:t>dr.sc. Lada </a:t>
            </a:r>
            <a:r>
              <a:rPr lang="hr-HR" dirty="0" err="1" smtClean="0"/>
              <a:t>Maleš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95824" y="4077072"/>
            <a:ext cx="6858000" cy="1655762"/>
          </a:xfrm>
        </p:spPr>
        <p:txBody>
          <a:bodyPr>
            <a:normAutofit/>
          </a:bodyPr>
          <a:lstStyle/>
          <a:p>
            <a:r>
              <a:rPr lang="hr-HR" sz="3600" dirty="0" err="1"/>
              <a:t>Chalmers</a:t>
            </a:r>
            <a:r>
              <a:rPr lang="hr-HR" sz="3600" dirty="0"/>
              <a:t> University </a:t>
            </a:r>
            <a:r>
              <a:rPr lang="hr-HR" sz="3600" dirty="0" err="1"/>
              <a:t>of</a:t>
            </a:r>
            <a:r>
              <a:rPr lang="hr-HR" sz="3600" dirty="0"/>
              <a:t> </a:t>
            </a:r>
            <a:r>
              <a:rPr lang="hr-HR" sz="3600" dirty="0" smtClean="0"/>
              <a:t>Technology</a:t>
            </a:r>
          </a:p>
          <a:p>
            <a:r>
              <a:rPr lang="hr-HR" dirty="0" smtClean="0"/>
              <a:t>03.09. do 07.09. 2018.</a:t>
            </a:r>
            <a:endParaRPr lang="hr-HR" dirty="0"/>
          </a:p>
        </p:txBody>
      </p:sp>
      <p:pic>
        <p:nvPicPr>
          <p:cNvPr id="4" name="Picture 3" descr="erasmus+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64296" cy="593802"/>
          </a:xfrm>
          <a:prstGeom prst="rect">
            <a:avLst/>
          </a:prstGeom>
        </p:spPr>
      </p:pic>
      <p:pic>
        <p:nvPicPr>
          <p:cNvPr id="5" name="Picture 4" descr="logo filozof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40" y="5101915"/>
            <a:ext cx="1675976" cy="1675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88" y="4904953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Domaćin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305549"/>
            <a:ext cx="7886700" cy="4063306"/>
          </a:xfrm>
        </p:spPr>
        <p:txBody>
          <a:bodyPr>
            <a:normAutofit/>
          </a:bodyPr>
          <a:lstStyle/>
          <a:p>
            <a:endParaRPr lang="hr-HR" sz="2400" dirty="0" smtClean="0"/>
          </a:p>
          <a:p>
            <a:r>
              <a:rPr lang="en-US" sz="2400" dirty="0"/>
              <a:t>Chalmers University of </a:t>
            </a:r>
            <a:r>
              <a:rPr lang="en-US" sz="2400" dirty="0" smtClean="0"/>
              <a:t>Technology</a:t>
            </a:r>
            <a:r>
              <a:rPr lang="hr-HR" sz="2400" dirty="0" smtClean="0"/>
              <a:t>, </a:t>
            </a:r>
            <a:r>
              <a:rPr lang="en-US" sz="2400" dirty="0" smtClean="0"/>
              <a:t>Gothenburg, </a:t>
            </a:r>
            <a:r>
              <a:rPr lang="hr-HR" sz="2400" dirty="0" smtClean="0"/>
              <a:t>Švedska</a:t>
            </a:r>
          </a:p>
          <a:p>
            <a:pPr lvl="1"/>
            <a:r>
              <a:rPr lang="en-US" sz="2000" dirty="0" smtClean="0"/>
              <a:t>Department of Technology Management and Economics</a:t>
            </a:r>
            <a:endParaRPr lang="hr-HR" sz="2000" dirty="0" smtClean="0"/>
          </a:p>
          <a:p>
            <a:pPr lvl="1"/>
            <a:r>
              <a:rPr lang="en-US" sz="2000" dirty="0"/>
              <a:t>Division of Service Management and Logistics</a:t>
            </a:r>
            <a:endParaRPr lang="hr-HR" sz="2000" dirty="0" smtClean="0"/>
          </a:p>
          <a:p>
            <a:pPr lvl="1"/>
            <a:r>
              <a:rPr lang="hr-HR" sz="2000" dirty="0" smtClean="0"/>
              <a:t>Kontakt osoba: </a:t>
            </a:r>
            <a:r>
              <a:rPr lang="en-US" sz="2000" dirty="0" err="1" smtClean="0"/>
              <a:t>Violeta</a:t>
            </a:r>
            <a:r>
              <a:rPr lang="en-US" sz="2000" dirty="0" smtClean="0"/>
              <a:t> </a:t>
            </a:r>
            <a:r>
              <a:rPr lang="en-US" sz="2000" dirty="0" err="1" smtClean="0"/>
              <a:t>Roso</a:t>
            </a:r>
            <a:r>
              <a:rPr lang="en-US" sz="2000" dirty="0" smtClean="0"/>
              <a:t>, PhD</a:t>
            </a:r>
            <a:r>
              <a:rPr lang="hr-HR" sz="2000" dirty="0" smtClean="0"/>
              <a:t>, </a:t>
            </a:r>
            <a:r>
              <a:rPr lang="en-US" sz="2000" dirty="0" smtClean="0"/>
              <a:t>Associate professor</a:t>
            </a:r>
            <a:r>
              <a:rPr lang="hr-HR" sz="2000" dirty="0" smtClean="0"/>
              <a:t>, </a:t>
            </a:r>
            <a:r>
              <a:rPr lang="en-US" sz="2000" dirty="0" smtClean="0"/>
              <a:t>Director of doctoral studies</a:t>
            </a:r>
            <a:endParaRPr lang="hr-HR" sz="2000" dirty="0" smtClean="0"/>
          </a:p>
          <a:p>
            <a:endParaRPr lang="hr-HR" sz="2400" dirty="0"/>
          </a:p>
          <a:p>
            <a:endParaRPr lang="hr-H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6"/>
          <a:stretch/>
        </p:blipFill>
        <p:spPr>
          <a:xfrm>
            <a:off x="1029941" y="3417840"/>
            <a:ext cx="6761905" cy="3440160"/>
          </a:xfrm>
          <a:prstGeom prst="rect">
            <a:avLst/>
          </a:prstGeom>
        </p:spPr>
      </p:pic>
      <p:pic>
        <p:nvPicPr>
          <p:cNvPr id="5" name="Picture 4" descr="erasmus+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91680" cy="377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Chalmers University of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760261"/>
          </a:xfrm>
        </p:spPr>
        <p:txBody>
          <a:bodyPr>
            <a:normAutofit/>
          </a:bodyPr>
          <a:lstStyle/>
          <a:p>
            <a:r>
              <a:rPr lang="hr-HR" sz="2400" dirty="0" smtClean="0">
                <a:hlinkClick r:id="rId2"/>
              </a:rPr>
              <a:t>https</a:t>
            </a:r>
            <a:r>
              <a:rPr lang="hr-HR" sz="2400" dirty="0">
                <a:hlinkClick r:id="rId2"/>
              </a:rPr>
              <a:t>://www.chalmers.se/en/Pages/default.aspx</a:t>
            </a:r>
            <a:endParaRPr lang="hr-HR" sz="2400" dirty="0"/>
          </a:p>
          <a:p>
            <a:pPr lvl="1"/>
            <a:r>
              <a:rPr lang="hr-HR" sz="2000" dirty="0" smtClean="0"/>
              <a:t>Financiranje (50% javno, 50% privatno)</a:t>
            </a:r>
          </a:p>
          <a:p>
            <a:pPr lvl="1"/>
            <a:r>
              <a:rPr lang="hr-HR" sz="2000" dirty="0" smtClean="0"/>
              <a:t>13 </a:t>
            </a:r>
            <a:r>
              <a:rPr lang="hr-HR" sz="2000" dirty="0" smtClean="0"/>
              <a:t>fakulteta</a:t>
            </a:r>
            <a:endParaRPr lang="hr-HR" sz="2000" dirty="0"/>
          </a:p>
          <a:p>
            <a:pPr lvl="1"/>
            <a:r>
              <a:rPr lang="hr-HR" sz="2000" dirty="0"/>
              <a:t>3100 zaposlenika i 10300 studenata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85886"/>
            <a:ext cx="4552709" cy="3037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30" y="3585886"/>
            <a:ext cx="4041971" cy="3031478"/>
          </a:xfrm>
          <a:prstGeom prst="rect">
            <a:avLst/>
          </a:prstGeom>
        </p:spPr>
      </p:pic>
      <p:pic>
        <p:nvPicPr>
          <p:cNvPr id="7" name="Picture 6" descr="erasmus+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691680" cy="37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Kratki sadržaj boravka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23455"/>
          </a:xfrm>
        </p:spPr>
        <p:txBody>
          <a:bodyPr>
            <a:normAutofit lnSpcReduction="10000"/>
          </a:bodyPr>
          <a:lstStyle/>
          <a:p>
            <a:pPr marL="361950" indent="-361950">
              <a:buFont typeface="Wingdings" panose="05000000000000000000" pitchFamily="2" charset="2"/>
              <a:buChar char="§"/>
            </a:pPr>
            <a:r>
              <a:rPr lang="hr-HR" sz="2400" dirty="0" smtClean="0"/>
              <a:t>Upoznavanje s djelatnicima </a:t>
            </a:r>
            <a:r>
              <a:rPr lang="en-US" sz="2400" i="1" dirty="0" smtClean="0"/>
              <a:t>Division of Service Management and Logistics</a:t>
            </a:r>
            <a:r>
              <a:rPr lang="hr-HR" sz="2400" i="1" dirty="0" smtClean="0"/>
              <a:t> </a:t>
            </a:r>
          </a:p>
          <a:p>
            <a:pPr marL="1047750" lvl="2" indent="-361950">
              <a:buFont typeface="Wingdings" panose="05000000000000000000" pitchFamily="2" charset="2"/>
              <a:buChar char="§"/>
            </a:pPr>
            <a:r>
              <a:rPr lang="hr-HR" sz="2000" dirty="0" smtClean="0"/>
              <a:t>Potiče se internacionalizacija</a:t>
            </a:r>
          </a:p>
          <a:p>
            <a:pPr marL="1047750" lvl="2" indent="-361950">
              <a:buFont typeface="Wingdings" panose="05000000000000000000" pitchFamily="2" charset="2"/>
              <a:buChar char="§"/>
            </a:pPr>
            <a:r>
              <a:rPr lang="hr-HR" sz="2000" dirty="0" smtClean="0"/>
              <a:t>30 </a:t>
            </a:r>
            <a:r>
              <a:rPr lang="hr-HR" sz="2000" dirty="0"/>
              <a:t>djelatnika od kojih je 13 </a:t>
            </a:r>
            <a:r>
              <a:rPr lang="hr-HR" sz="2000" dirty="0" smtClean="0"/>
              <a:t>stranaca (Norveška, Nizozemska, Venezuela, Kolumbija, Njemačka, Hrvatska, Island, Indonezija, Japan, Finska, Estonija, Rusija i Turska</a:t>
            </a:r>
            <a:r>
              <a:rPr lang="hr-HR" sz="2000" dirty="0" smtClean="0"/>
              <a:t>.</a:t>
            </a:r>
          </a:p>
          <a:p>
            <a:pPr marL="1047750" lvl="2" indent="-361950">
              <a:buFont typeface="Wingdings" panose="05000000000000000000" pitchFamily="2" charset="2"/>
              <a:buChar char="§"/>
            </a:pPr>
            <a:r>
              <a:rPr lang="en-GB" sz="2000" dirty="0">
                <a:hlinkClick r:id="rId2"/>
              </a:rPr>
              <a:t>https://www.chalmers.se/en/departments/tme/organisation/service-management-and-logistics/Pages/default.aspx</a:t>
            </a:r>
            <a:endParaRPr lang="hr-HR" sz="2000" dirty="0" smtClean="0"/>
          </a:p>
          <a:p>
            <a:pPr marL="1047750" lvl="2" indent="-361950">
              <a:buFont typeface="Wingdings" panose="05000000000000000000" pitchFamily="2" charset="2"/>
              <a:buChar char="§"/>
            </a:pPr>
            <a:endParaRPr lang="hr-HR" sz="2000" dirty="0"/>
          </a:p>
          <a:p>
            <a:pPr marL="704850" lvl="1" indent="-361950">
              <a:buFont typeface="Wingdings" panose="05000000000000000000" pitchFamily="2" charset="2"/>
              <a:buChar char="§"/>
            </a:pPr>
            <a:endParaRPr lang="hr-HR" sz="2400" dirty="0" smtClean="0"/>
          </a:p>
          <a:p>
            <a:pPr marL="704850" lvl="1" indent="-361950">
              <a:buFont typeface="Wingdings" panose="05000000000000000000" pitchFamily="2" charset="2"/>
              <a:buChar char="§"/>
            </a:pPr>
            <a:endParaRPr lang="hr-HR" sz="2400" dirty="0" smtClean="0"/>
          </a:p>
          <a:p>
            <a:endParaRPr lang="hr-HR" sz="1800" dirty="0"/>
          </a:p>
        </p:txBody>
      </p:sp>
      <p:pic>
        <p:nvPicPr>
          <p:cNvPr id="7" name="Picture 6" descr="erasmus+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91680" cy="377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Kratki sadržaj boravka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073052"/>
          </a:xfrm>
        </p:spPr>
        <p:txBody>
          <a:bodyPr>
            <a:normAutofit/>
          </a:bodyPr>
          <a:lstStyle/>
          <a:p>
            <a:pPr marL="361950" indent="-361950">
              <a:buFont typeface="Wingdings" panose="05000000000000000000" pitchFamily="2" charset="2"/>
              <a:buChar char="§"/>
            </a:pPr>
            <a:r>
              <a:rPr lang="hr-HR" sz="2400" dirty="0" smtClean="0"/>
              <a:t>Upoznavanje s organizacijom i uvjetima rada</a:t>
            </a:r>
          </a:p>
          <a:p>
            <a:pPr marL="704850" lvl="1" indent="-361950">
              <a:buFont typeface="Wingdings" panose="05000000000000000000" pitchFamily="2" charset="2"/>
              <a:buChar char="§"/>
            </a:pPr>
            <a:r>
              <a:rPr lang="hr-HR" sz="2000" dirty="0" smtClean="0"/>
              <a:t>Profesorski </a:t>
            </a:r>
            <a:r>
              <a:rPr lang="hr-HR" sz="2000" dirty="0"/>
              <a:t>dio odvojen je od studentskog</a:t>
            </a:r>
          </a:p>
          <a:p>
            <a:pPr marL="704850" lvl="1" indent="-361950">
              <a:buFont typeface="Wingdings" panose="05000000000000000000" pitchFamily="2" charset="2"/>
              <a:buChar char="§"/>
            </a:pPr>
            <a:r>
              <a:rPr lang="hr-HR" sz="2000" dirty="0" smtClean="0"/>
              <a:t>Prostor se osim </a:t>
            </a:r>
            <a:r>
              <a:rPr lang="hr-HR" sz="2000" dirty="0"/>
              <a:t>ureda sastoji </a:t>
            </a:r>
            <a:r>
              <a:rPr lang="hr-HR" sz="2000" dirty="0" smtClean="0"/>
              <a:t>od </a:t>
            </a:r>
            <a:r>
              <a:rPr lang="hr-HR" sz="2000" dirty="0"/>
              <a:t>nekoliko seminarskih učionica i zajedničkih prostora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" y="4203898"/>
            <a:ext cx="3037715" cy="2278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172" y="4509119"/>
            <a:ext cx="3202458" cy="2278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56" y="4196169"/>
            <a:ext cx="3104944" cy="2286015"/>
          </a:xfrm>
          <a:prstGeom prst="rect">
            <a:avLst/>
          </a:prstGeom>
        </p:spPr>
      </p:pic>
      <p:pic>
        <p:nvPicPr>
          <p:cNvPr id="8" name="Picture 7" descr="erasmus+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691680" cy="37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8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Kratki sadržaj boravka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467471"/>
          </a:xfrm>
        </p:spPr>
        <p:txBody>
          <a:bodyPr>
            <a:normAutofit fontScale="92500" lnSpcReduction="20000"/>
          </a:bodyPr>
          <a:lstStyle/>
          <a:p>
            <a:pPr marL="361950" indent="-361950">
              <a:buFont typeface="Wingdings" panose="05000000000000000000" pitchFamily="2" charset="2"/>
              <a:buChar char="§"/>
            </a:pPr>
            <a:r>
              <a:rPr lang="hr-HR" sz="2400" dirty="0"/>
              <a:t>Sudjelovanje na </a:t>
            </a:r>
            <a:r>
              <a:rPr lang="hr-HR" sz="2400" dirty="0" smtClean="0"/>
              <a:t>istraživačkom seminaru</a:t>
            </a:r>
          </a:p>
          <a:p>
            <a:pPr marL="704850" lvl="1" indent="-361950">
              <a:buFont typeface="Wingdings" panose="05000000000000000000" pitchFamily="2" charset="2"/>
              <a:buChar char="§"/>
            </a:pPr>
            <a:r>
              <a:rPr lang="en-US" sz="2100" dirty="0" err="1" smtClean="0"/>
              <a:t>Chuanwen</a:t>
            </a:r>
            <a:r>
              <a:rPr lang="en-US" sz="2100" dirty="0" smtClean="0"/>
              <a:t> Dong</a:t>
            </a:r>
            <a:r>
              <a:rPr lang="hr-HR" sz="2100" dirty="0" smtClean="0"/>
              <a:t> </a:t>
            </a:r>
            <a:r>
              <a:rPr lang="hr-HR" sz="2100" i="1" dirty="0" smtClean="0"/>
              <a:t>, </a:t>
            </a:r>
            <a:r>
              <a:rPr lang="en-US" sz="2100" i="1" dirty="0"/>
              <a:t>From the Digital Internet to the Physical Internet: A conceptual framework with a stylized network model</a:t>
            </a:r>
            <a:endParaRPr lang="hr-HR" sz="2100" i="1" dirty="0" smtClean="0"/>
          </a:p>
          <a:p>
            <a:pPr marL="704850" lvl="1" indent="-361950">
              <a:buFont typeface="Wingdings" panose="05000000000000000000" pitchFamily="2" charset="2"/>
              <a:buChar char="§"/>
            </a:pPr>
            <a:endParaRPr lang="hr-HR" sz="2100" dirty="0"/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hr-HR" sz="2400" dirty="0"/>
              <a:t>Pohađanje predavanja </a:t>
            </a:r>
            <a:r>
              <a:rPr lang="hr-HR" sz="2400" dirty="0" smtClean="0"/>
              <a:t>na predmetu </a:t>
            </a:r>
            <a:r>
              <a:rPr lang="en-US" sz="2400" i="1" dirty="0"/>
              <a:t>RTME – Researching technology management and economics </a:t>
            </a:r>
            <a:r>
              <a:rPr lang="hr-HR" sz="2400" i="1" dirty="0" smtClean="0"/>
              <a:t> </a:t>
            </a:r>
          </a:p>
          <a:p>
            <a:pPr marL="704850" lvl="1" indent="-361950">
              <a:buFont typeface="Wingdings" panose="05000000000000000000" pitchFamily="2" charset="2"/>
              <a:buChar char="§"/>
            </a:pPr>
            <a:r>
              <a:rPr lang="hr-HR" sz="2100" dirty="0" smtClean="0"/>
              <a:t>Predmet na doktorskom </a:t>
            </a:r>
            <a:r>
              <a:rPr lang="hr-HR" sz="2100" dirty="0"/>
              <a:t>studij </a:t>
            </a:r>
            <a:r>
              <a:rPr lang="hr-HR" sz="2100" dirty="0" smtClean="0"/>
              <a:t>koji se izvodi engleskom jeziku</a:t>
            </a:r>
          </a:p>
          <a:p>
            <a:pPr marL="704850" lvl="1" indent="-361950">
              <a:buFont typeface="Wingdings" panose="05000000000000000000" pitchFamily="2" charset="2"/>
              <a:buChar char="§"/>
            </a:pPr>
            <a:r>
              <a:rPr lang="hr-HR" sz="2100" dirty="0" smtClean="0"/>
              <a:t>Cilj je upoznati doktorande sa svim aspektima i fazama istraživačkog rada</a:t>
            </a:r>
            <a:endParaRPr lang="hr-HR" sz="21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70017"/>
            <a:ext cx="3800028" cy="2587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4270017"/>
            <a:ext cx="3457805" cy="2593354"/>
          </a:xfrm>
          <a:prstGeom prst="rect">
            <a:avLst/>
          </a:prstGeom>
        </p:spPr>
      </p:pic>
      <p:pic>
        <p:nvPicPr>
          <p:cNvPr id="7" name="Picture 6" descr="erasmus+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91680" cy="37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Kratki sadržaj boravka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Studentski prostori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216" y="3869309"/>
            <a:ext cx="3753444" cy="2815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216" y="558877"/>
            <a:ext cx="3753444" cy="2815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45003"/>
            <a:ext cx="3089616" cy="4119488"/>
          </a:xfrm>
          <a:prstGeom prst="rect">
            <a:avLst/>
          </a:prstGeom>
        </p:spPr>
      </p:pic>
      <p:pic>
        <p:nvPicPr>
          <p:cNvPr id="8" name="Picture 7" descr="erasmus+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691680" cy="37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Preporuke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 err="1" smtClean="0"/>
              <a:t>Gothenburg</a:t>
            </a:r>
            <a:r>
              <a:rPr lang="hr-HR" sz="2400" dirty="0" smtClean="0"/>
              <a:t> je grad od ~485 000 stanovnika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 smtClean="0"/>
              <a:t>Ima </a:t>
            </a:r>
            <a:r>
              <a:rPr lang="hr-HR" sz="2400" dirty="0"/>
              <a:t>dva sveučilišta: </a:t>
            </a:r>
            <a:r>
              <a:rPr lang="hr-HR" sz="2400" dirty="0" err="1"/>
              <a:t>Chalmers</a:t>
            </a:r>
            <a:r>
              <a:rPr lang="hr-HR" sz="2400" dirty="0"/>
              <a:t> University i University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Gothenburg</a:t>
            </a:r>
            <a:endParaRPr lang="hr-H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100" dirty="0"/>
              <a:t>Oba se nalaze u centru </a:t>
            </a:r>
            <a:r>
              <a:rPr lang="hr-HR" sz="2100" dirty="0" smtClean="0"/>
              <a:t>grada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100" dirty="0" err="1" smtClean="0"/>
              <a:t>Chalmers</a:t>
            </a:r>
            <a:r>
              <a:rPr lang="hr-HR" sz="2100" dirty="0" smtClean="0"/>
              <a:t> University je </a:t>
            </a:r>
            <a:r>
              <a:rPr lang="hr-HR" sz="2100" dirty="0" smtClean="0"/>
              <a:t>kompleks </a:t>
            </a:r>
            <a:r>
              <a:rPr lang="hr-HR" sz="2100" dirty="0" smtClean="0"/>
              <a:t>nastao renoviranjem starih zgrada bolnice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100" dirty="0" smtClean="0"/>
              <a:t>University </a:t>
            </a:r>
            <a:r>
              <a:rPr lang="hr-HR" sz="2100" dirty="0" err="1" smtClean="0"/>
              <a:t>of</a:t>
            </a:r>
            <a:r>
              <a:rPr lang="hr-HR" sz="2100" dirty="0" smtClean="0"/>
              <a:t> </a:t>
            </a:r>
            <a:r>
              <a:rPr lang="hr-HR" sz="2100" dirty="0" err="1" smtClean="0"/>
              <a:t>Gothenburg</a:t>
            </a:r>
            <a:r>
              <a:rPr lang="hr-HR" sz="2100" dirty="0" smtClean="0"/>
              <a:t> ima fakultete na raznim lokacija u gradu</a:t>
            </a:r>
            <a:endParaRPr lang="hr-HR" sz="21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 smtClean="0"/>
              <a:t>Grad obiluje zelenilom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100" dirty="0"/>
              <a:t>Ističe se park </a:t>
            </a:r>
            <a:r>
              <a:rPr lang="hr-HR" sz="2100" dirty="0" err="1"/>
              <a:t>Slottsskogen</a:t>
            </a:r>
            <a:endParaRPr lang="hr-HR" sz="21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 smtClean="0"/>
              <a:t>Putovati </a:t>
            </a:r>
            <a:r>
              <a:rPr lang="hr-HR" sz="2400" dirty="0"/>
              <a:t>od svibnja do </a:t>
            </a:r>
            <a:r>
              <a:rPr lang="hr-HR" sz="2400" dirty="0" smtClean="0"/>
              <a:t>listopada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 smtClean="0"/>
              <a:t>Prije definiranja datuma mobilnosti razmotriti cijene letova</a:t>
            </a:r>
            <a:endParaRPr lang="hr-HR" sz="2400" dirty="0"/>
          </a:p>
          <a:p>
            <a:endParaRPr lang="en-US" dirty="0"/>
          </a:p>
        </p:txBody>
      </p:sp>
      <p:pic>
        <p:nvPicPr>
          <p:cNvPr id="7" name="Picture 6" descr="erasmus+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91680" cy="377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360</TotalTime>
  <Words>276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 Staff Mobility For Training dr.sc. Lada Maleš </vt:lpstr>
      <vt:lpstr>Domaćin</vt:lpstr>
      <vt:lpstr>Chalmers University of Technology</vt:lpstr>
      <vt:lpstr>Kratki sadržaj boravka</vt:lpstr>
      <vt:lpstr>Kratki sadržaj boravka</vt:lpstr>
      <vt:lpstr>Kratki sadržaj boravka</vt:lpstr>
      <vt:lpstr>Kratki sadržaj boravka</vt:lpstr>
      <vt:lpstr>Preporuke</vt:lpstr>
    </vt:vector>
  </TitlesOfParts>
  <Company>TEAM 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Mobility For Teaching prof.dr.sc. Maja Ljubetić</dc:title>
  <dc:creator>Lada</dc:creator>
  <cp:lastModifiedBy>student</cp:lastModifiedBy>
  <cp:revision>40</cp:revision>
  <dcterms:created xsi:type="dcterms:W3CDTF">2019-06-06T09:04:43Z</dcterms:created>
  <dcterms:modified xsi:type="dcterms:W3CDTF">2019-06-14T08:24:32Z</dcterms:modified>
</cp:coreProperties>
</file>