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355" y="773723"/>
            <a:ext cx="8176846" cy="3499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63" y="346192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Erasmus+ </a:t>
            </a:r>
            <a:r>
              <a:rPr lang="en-GB" b="1" dirty="0" smtClean="0"/>
              <a:t>BIP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Teaching and Learning in Higher Education for PhD Students: A European </a:t>
            </a:r>
            <a:r>
              <a:rPr lang="en-GB" dirty="0" smtClean="0"/>
              <a:t>Perspective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13. 4. – 17. 4. 2026.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Nord University, </a:t>
            </a:r>
            <a:r>
              <a:rPr lang="en-GB" dirty="0" err="1"/>
              <a:t>Bodø</a:t>
            </a:r>
            <a:r>
              <a:rPr lang="en-GB" dirty="0"/>
              <a:t>, </a:t>
            </a:r>
            <a:r>
              <a:rPr lang="en-GB" dirty="0" err="1"/>
              <a:t>Norveška</a:t>
            </a:r>
            <a:r>
              <a:rPr lang="en-GB" dirty="0"/>
              <a:t/>
            </a:r>
            <a:br>
              <a:rPr lang="en-GB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4833" y="5461297"/>
            <a:ext cx="3200400" cy="1463040"/>
          </a:xfrm>
        </p:spPr>
        <p:txBody>
          <a:bodyPr/>
          <a:lstStyle/>
          <a:p>
            <a:r>
              <a:rPr lang="hr-HR" sz="3200" dirty="0" smtClean="0"/>
              <a:t>Ema Botica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523" y="773723"/>
            <a:ext cx="3303710" cy="44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15" y="435219"/>
            <a:ext cx="8079954" cy="60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nosim sa sobom</a:t>
            </a:r>
            <a:r>
              <a:rPr lang="hr-HR" b="1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13438"/>
            <a:ext cx="5297540" cy="4295922"/>
          </a:xfrm>
        </p:spPr>
        <p:txBody>
          <a:bodyPr/>
          <a:lstStyle/>
          <a:p>
            <a:r>
              <a:rPr lang="hr-HR" dirty="0" smtClean="0"/>
              <a:t>Stečene </a:t>
            </a:r>
            <a:r>
              <a:rPr lang="hr-HR" dirty="0"/>
              <a:t>kompetencije:</a:t>
            </a:r>
          </a:p>
          <a:p>
            <a:r>
              <a:rPr lang="hr-HR" dirty="0"/>
              <a:t>✓ inovativne metode poučavanja</a:t>
            </a:r>
          </a:p>
          <a:p>
            <a:r>
              <a:rPr lang="hr-HR" dirty="0"/>
              <a:t>✓ međunarodna suradnja</a:t>
            </a:r>
          </a:p>
          <a:p>
            <a:r>
              <a:rPr lang="hr-HR" dirty="0"/>
              <a:t>✓ komunikacijske vještine</a:t>
            </a:r>
          </a:p>
          <a:p>
            <a:r>
              <a:rPr lang="hr-HR" dirty="0"/>
              <a:t>✓ </a:t>
            </a:r>
            <a:r>
              <a:rPr lang="hr-HR" dirty="0" err="1"/>
              <a:t>interkulturalne</a:t>
            </a:r>
            <a:r>
              <a:rPr lang="hr-HR" dirty="0"/>
              <a:t> kompetencije</a:t>
            </a:r>
          </a:p>
          <a:p>
            <a:r>
              <a:rPr lang="hr-HR" dirty="0"/>
              <a:t>✓ kritičko promišljanje o ulozi nastavnika</a:t>
            </a:r>
          </a:p>
          <a:p>
            <a:r>
              <a:rPr lang="hr-HR" dirty="0"/>
              <a:t>✓ nova profesionalna poznanstva i </a:t>
            </a:r>
            <a:r>
              <a:rPr lang="hr-HR" dirty="0" smtClean="0"/>
              <a:t>prijateljstva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69" y="1846385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22231"/>
            <a:ext cx="7680257" cy="4023360"/>
          </a:xfrm>
        </p:spPr>
        <p:txBody>
          <a:bodyPr>
            <a:normAutofit/>
          </a:bodyPr>
          <a:lstStyle/>
          <a:p>
            <a:r>
              <a:rPr lang="hr-HR" sz="3200" dirty="0" err="1"/>
              <a:t>Erasmus</a:t>
            </a:r>
            <a:r>
              <a:rPr lang="hr-HR" sz="3200" dirty="0"/>
              <a:t>+ BIP mobilnost omogućila mi 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 profesionalni </a:t>
            </a:r>
            <a:r>
              <a:rPr lang="hr-HR" sz="3200" dirty="0"/>
              <a:t>razvoj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 stjecanje </a:t>
            </a:r>
            <a:r>
              <a:rPr lang="hr-HR" sz="3200" dirty="0"/>
              <a:t>novih nastavničkih kompetencija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 međunarodno </a:t>
            </a:r>
            <a:r>
              <a:rPr lang="hr-HR" sz="3200" dirty="0"/>
              <a:t>umrežavanje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 razmjenu </a:t>
            </a:r>
            <a:r>
              <a:rPr lang="hr-HR" sz="3200" dirty="0"/>
              <a:t>iskustava i </a:t>
            </a:r>
            <a:r>
              <a:rPr lang="hr-HR" sz="3200" dirty="0" smtClean="0"/>
              <a:t>dobre prakse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2002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programu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3788" y="2013438"/>
            <a:ext cx="44095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dirty="0" err="1" smtClean="0"/>
              <a:t>Erasmus</a:t>
            </a:r>
            <a:r>
              <a:rPr lang="hr-HR" dirty="0"/>
              <a:t>+ </a:t>
            </a:r>
            <a:r>
              <a:rPr lang="hr-HR" dirty="0" err="1"/>
              <a:t>Blended</a:t>
            </a:r>
            <a:r>
              <a:rPr lang="hr-HR" dirty="0"/>
              <a:t> </a:t>
            </a:r>
            <a:r>
              <a:rPr lang="hr-HR" dirty="0" err="1"/>
              <a:t>Intensive</a:t>
            </a:r>
            <a:r>
              <a:rPr lang="hr-HR" dirty="0"/>
              <a:t> </a:t>
            </a:r>
            <a:r>
              <a:rPr lang="hr-HR" dirty="0" err="1"/>
              <a:t>Programme</a:t>
            </a:r>
            <a:r>
              <a:rPr lang="hr-HR" dirty="0"/>
              <a:t> (BIP)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Sudionici</a:t>
            </a:r>
            <a:r>
              <a:rPr lang="hr-HR" dirty="0"/>
              <a:t>: doktorandi i mladi istraživači iz SEA-EU sveučilišta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Međunarodna </a:t>
            </a:r>
            <a:r>
              <a:rPr lang="hr-HR" dirty="0"/>
              <a:t>suradnja i razmjena iskustava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Fokus </a:t>
            </a:r>
            <a:r>
              <a:rPr lang="hr-HR" dirty="0"/>
              <a:t>na suvremene metode poučavanja u visokom obrazovanju</a:t>
            </a:r>
          </a:p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4882" y="1806643"/>
            <a:ext cx="4754880" cy="40233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r-HR" dirty="0"/>
              <a:t>Sudjelovale zemlje: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hr-HR" dirty="0" smtClean="0"/>
              <a:t> Hrvatska</a:t>
            </a:r>
            <a:endParaRPr lang="hr-HR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hr-HR" dirty="0" smtClean="0"/>
              <a:t> Poljska</a:t>
            </a:r>
            <a:endParaRPr lang="hr-HR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hr-HR" dirty="0" smtClean="0"/>
              <a:t> Španjolska</a:t>
            </a:r>
            <a:endParaRPr lang="hr-HR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hr-HR" dirty="0" smtClean="0"/>
              <a:t> Francuska</a:t>
            </a:r>
            <a:endParaRPr lang="hr-HR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hr-HR" dirty="0" smtClean="0"/>
              <a:t> Njemačka</a:t>
            </a:r>
            <a:endParaRPr lang="hr-HR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hr-HR" dirty="0" smtClean="0"/>
              <a:t> Malta</a:t>
            </a:r>
            <a:endParaRPr lang="hr-HR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hr-HR" dirty="0" smtClean="0"/>
              <a:t> Norveška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10" y="1446510"/>
            <a:ext cx="3287620" cy="43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3" y="522759"/>
            <a:ext cx="9720072" cy="1499616"/>
          </a:xfrm>
        </p:spPr>
        <p:txBody>
          <a:bodyPr/>
          <a:lstStyle/>
          <a:p>
            <a:r>
              <a:rPr lang="hr-HR" dirty="0"/>
              <a:t>Ciljevi mobilnosti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24128" y="2022375"/>
            <a:ext cx="38380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Razvoj nastavničkih kompetencija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Upoznavanje inovativnih metoda poučavanja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Razvoj kritičkog mišljenja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Međunarodna suradnja i umrežavanje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Razmjena primjera dobre prakse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18" y="859211"/>
            <a:ext cx="7076343" cy="53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SadržajI</a:t>
            </a:r>
            <a:r>
              <a:rPr lang="hr-HR" dirty="0" smtClean="0"/>
              <a:t> </a:t>
            </a:r>
            <a:r>
              <a:rPr lang="hr-HR" dirty="0"/>
              <a:t>programa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44" y="1872763"/>
            <a:ext cx="5392616" cy="4044462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80224" y="1285823"/>
            <a:ext cx="357382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Poučavanje i učenje u visokom obrazovanju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Kritička samorefleksija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Zajednička praksa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Aktivno učenje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Angažirano učenje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Cjeloživotno učenje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Mikrokvalifikacije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Reflektivno vođenje dnevnika učenja </a:t>
            </a:r>
          </a:p>
        </p:txBody>
      </p:sp>
    </p:spTree>
    <p:extLst>
      <p:ext uri="{BB962C8B-B14F-4D97-AF65-F5344CB8AC3E}">
        <p14:creationId xmlns:p14="http://schemas.microsoft.com/office/powerpoint/2010/main" val="270628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Andragogija i cjeloživotno učenje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02423"/>
            <a:ext cx="4154541" cy="483576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Ključne teme: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Obrazovanje </a:t>
            </a:r>
            <a:r>
              <a:rPr lang="hr-HR" dirty="0"/>
              <a:t>odraslih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Andragogija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dirty="0" err="1" smtClean="0"/>
              <a:t>Heutagogija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Autonomija </a:t>
            </a:r>
            <a:r>
              <a:rPr lang="hr-HR" dirty="0"/>
              <a:t>studenata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Aktivno </a:t>
            </a:r>
            <a:r>
              <a:rPr lang="hr-HR" dirty="0"/>
              <a:t>učenje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Cjeloživotno </a:t>
            </a:r>
            <a:r>
              <a:rPr lang="hr-HR" dirty="0"/>
              <a:t>obrazovanje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Ključno </a:t>
            </a:r>
            <a:r>
              <a:rPr lang="hr-HR" dirty="0"/>
              <a:t>pitanje:</a:t>
            </a:r>
            <a:br>
              <a:rPr lang="hr-HR" dirty="0"/>
            </a:br>
            <a:r>
              <a:rPr lang="hr-HR" dirty="0"/>
              <a:t>„Kako potaknuti studente da postanu aktivni sudionici vlastitog učenja?“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2" y="1728567"/>
            <a:ext cx="5990492" cy="44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7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Umjetna inteligencija u obrazovanju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985" y="2286000"/>
            <a:ext cx="4097215" cy="4023360"/>
          </a:xfrm>
        </p:spPr>
        <p:txBody>
          <a:bodyPr/>
          <a:lstStyle/>
          <a:p>
            <a:r>
              <a:rPr lang="hr-HR" dirty="0"/>
              <a:t>Raspravljali smo 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ulozi </a:t>
            </a:r>
            <a:r>
              <a:rPr lang="hr-HR" dirty="0"/>
              <a:t>umjetne inteligencije u nastavi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izazovima </a:t>
            </a:r>
            <a:r>
              <a:rPr lang="hr-HR" dirty="0"/>
              <a:t>i mogućnostima primjene AI alata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etičkim </a:t>
            </a:r>
            <a:r>
              <a:rPr lang="hr-HR" dirty="0"/>
              <a:t>pitanjima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budućnosti </a:t>
            </a:r>
            <a:r>
              <a:rPr lang="hr-HR" dirty="0"/>
              <a:t>nastavničke profesije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2" y="2084832"/>
            <a:ext cx="5451232" cy="40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Gamifikacija</a:t>
            </a:r>
            <a:r>
              <a:rPr lang="hr-HR" dirty="0"/>
              <a:t> i iskustveno učenje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5983341" cy="422452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Aktivnosti: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edukativne </a:t>
            </a:r>
            <a:r>
              <a:rPr lang="hr-HR" dirty="0"/>
              <a:t>igre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timski </a:t>
            </a:r>
            <a:r>
              <a:rPr lang="hr-HR" dirty="0"/>
              <a:t>izazovi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</a:t>
            </a:r>
            <a:r>
              <a:rPr lang="hr-HR" dirty="0" err="1" smtClean="0"/>
              <a:t>city</a:t>
            </a:r>
            <a:r>
              <a:rPr lang="hr-HR" dirty="0" smtClean="0"/>
              <a:t>-wide </a:t>
            </a:r>
            <a:r>
              <a:rPr lang="hr-HR" dirty="0"/>
              <a:t>game u </a:t>
            </a:r>
            <a:r>
              <a:rPr lang="hr-HR" dirty="0" err="1" smtClean="0"/>
              <a:t>Bodøu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/>
              <a:t>Naučene lekcije: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suradnja </a:t>
            </a:r>
            <a:r>
              <a:rPr lang="hr-HR" dirty="0"/>
              <a:t>je važnija od natjecanja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iskustveno </a:t>
            </a:r>
            <a:r>
              <a:rPr lang="hr-HR" dirty="0"/>
              <a:t>učenje povećava angažman studenata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učenje </a:t>
            </a:r>
            <a:r>
              <a:rPr lang="hr-HR" dirty="0"/>
              <a:t>se može odvijati i izvan učionice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19" y="0"/>
            <a:ext cx="309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6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Teaching</a:t>
            </a:r>
            <a:r>
              <a:rPr lang="hr-HR" dirty="0"/>
              <a:t> </a:t>
            </a:r>
            <a:r>
              <a:rPr lang="hr-HR" dirty="0" err="1"/>
              <a:t>Showcase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Završna aktivnost: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razvoj </a:t>
            </a:r>
            <a:r>
              <a:rPr lang="hr-HR" dirty="0"/>
              <a:t>nastavnog projekta u međunarodnim timovima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prezentacija </a:t>
            </a:r>
            <a:r>
              <a:rPr lang="hr-HR" dirty="0"/>
              <a:t>inovativnih nastavnih rješenja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 primjena </a:t>
            </a:r>
            <a:r>
              <a:rPr lang="hr-HR" dirty="0"/>
              <a:t>stečenih znanja tijekom cijelog programa</a:t>
            </a:r>
          </a:p>
          <a:p>
            <a:r>
              <a:rPr lang="hr-HR" dirty="0"/>
              <a:t>Rezultat:</a:t>
            </a:r>
            <a:br>
              <a:rPr lang="hr-HR" dirty="0"/>
            </a:br>
            <a:r>
              <a:rPr lang="hr-HR" dirty="0"/>
              <a:t>Kreativna i različita rješenja nastala iz različitih kulturnih i akademskih perspektiva.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04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Bodø</a:t>
            </a:r>
            <a:r>
              <a:rPr lang="hr-HR" dirty="0"/>
              <a:t> i norveško </a:t>
            </a:r>
            <a:r>
              <a:rPr lang="hr-HR" dirty="0" smtClean="0"/>
              <a:t>iskustvo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128164" cy="402336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Posebni doživljaji: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dirty="0" err="1" smtClean="0"/>
              <a:t>Saltstraumen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plovidba </a:t>
            </a:r>
            <a:r>
              <a:rPr lang="hr-HR" dirty="0"/>
              <a:t>među otocima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promatranje </a:t>
            </a:r>
            <a:r>
              <a:rPr lang="hr-HR" dirty="0" err="1"/>
              <a:t>orki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aurora </a:t>
            </a:r>
            <a:r>
              <a:rPr lang="hr-HR" dirty="0" err="1"/>
              <a:t>borealis</a:t>
            </a:r>
            <a:endParaRPr lang="hr-HR" dirty="0"/>
          </a:p>
          <a:p>
            <a:r>
              <a:rPr lang="hr-HR" dirty="0"/>
              <a:t>Mobilnost nije bila samo akademsko iskustvo nego i prilika za upoznavanje norveške kulture i prirode.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34" y="862701"/>
            <a:ext cx="3343055" cy="3991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58" y="2477672"/>
            <a:ext cx="2730011" cy="36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8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</TotalTime>
  <Words>377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Tw Cen MT</vt:lpstr>
      <vt:lpstr>Tw Cen MT Condensed</vt:lpstr>
      <vt:lpstr>Wingdings</vt:lpstr>
      <vt:lpstr>Wingdings 3</vt:lpstr>
      <vt:lpstr>Integral</vt:lpstr>
      <vt:lpstr>Erasmus+ BIP Teaching and Learning in Higher Education for PhD Students: A European Perspective    13. 4. – 17. 4. 2026. Nord University, Bodø, Norveška </vt:lpstr>
      <vt:lpstr>O programu</vt:lpstr>
      <vt:lpstr>Ciljevi mobilnosti</vt:lpstr>
      <vt:lpstr>SadržajI programa</vt:lpstr>
      <vt:lpstr>Andragogija i cjeloživotno učenje</vt:lpstr>
      <vt:lpstr>Umjetna inteligencija u obrazovanju</vt:lpstr>
      <vt:lpstr>Gamifikacija i iskustveno učenje</vt:lpstr>
      <vt:lpstr>Teaching Showcase</vt:lpstr>
      <vt:lpstr>Bodø i norveško iskustvo</vt:lpstr>
      <vt:lpstr>PowerPoint Presentation</vt:lpstr>
      <vt:lpstr>Što nosim sa sobom?</vt:lpstr>
      <vt:lpstr>ZAKLJUČAK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BIP Teaching and Learning in Higher Education for PhD Students: A European Perspective    13. 4. – 17. 4. 2026. Nord University, Bodø, Norveška</dc:title>
  <dc:creator>Botica</dc:creator>
  <cp:lastModifiedBy>Botica</cp:lastModifiedBy>
  <cp:revision>6</cp:revision>
  <dcterms:created xsi:type="dcterms:W3CDTF">2026-05-31T21:09:46Z</dcterms:created>
  <dcterms:modified xsi:type="dcterms:W3CDTF">2026-05-31T21:37:23Z</dcterms:modified>
</cp:coreProperties>
</file>