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6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6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chile_ppt/images/img_monument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3840" y="0"/>
            <a:ext cx="432785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863840" y="0"/>
            <a:ext cx="4327855" cy="6858000"/>
          </a:xfrm>
          <a:prstGeom prst="rect">
            <a:avLst/>
          </a:prstGeom>
          <a:solidFill>
            <a:srgbClr val="1D3557">
              <a:alpha val="65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2423160" y="502920"/>
            <a:ext cx="106299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1228726" y="411480"/>
            <a:ext cx="570052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kern="0" spc="100" dirty="0">
                <a:solidFill>
                  <a:srgbClr val="A8DAD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FILOZOFSKI FAKULTET </a:t>
            </a:r>
            <a:r>
              <a:rPr lang="hr-HR" sz="1400" b="1" kern="0" spc="100" dirty="0">
                <a:solidFill>
                  <a:srgbClr val="A8DAD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SVEUČILIŠTA </a:t>
            </a:r>
            <a:r>
              <a:rPr lang="en-US" sz="1400" b="1" kern="0" spc="100" dirty="0">
                <a:solidFill>
                  <a:srgbClr val="A8DAD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 SPLITU</a:t>
            </a:r>
            <a:endParaRPr lang="en-US" sz="1400" b="1" dirty="0"/>
          </a:p>
        </p:txBody>
      </p:sp>
      <p:sp>
        <p:nvSpPr>
          <p:cNvPr id="9" name="Text 6"/>
          <p:cNvSpPr/>
          <p:nvPr/>
        </p:nvSpPr>
        <p:spPr>
          <a:xfrm>
            <a:off x="640080" y="1600200"/>
            <a:ext cx="6949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kern="0" spc="300" dirty="0">
                <a:solidFill>
                  <a:srgbClr val="A8DAD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ERASMUS+ MOBILNOST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640080" y="2011680"/>
            <a:ext cx="704088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500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Punta Arenas</a:t>
            </a:r>
            <a:r>
              <a:rPr lang="hr-HR" sz="3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, Čile</a:t>
            </a:r>
          </a:p>
          <a:p>
            <a:pPr marL="0" indent="0" algn="ctr">
              <a:lnSpc>
                <a:spcPct val="105000"/>
              </a:lnSpc>
              <a:buNone/>
            </a:pPr>
            <a:r>
              <a:rPr lang="hr-HR" sz="3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Sveučilište </a:t>
            </a:r>
            <a:r>
              <a:rPr lang="hr-HR" sz="38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Magallanes</a:t>
            </a:r>
            <a:endParaRPr lang="en-US" sz="3800" dirty="0"/>
          </a:p>
        </p:txBody>
      </p:sp>
      <p:sp>
        <p:nvSpPr>
          <p:cNvPr id="12" name="Shape 9"/>
          <p:cNvSpPr/>
          <p:nvPr/>
        </p:nvSpPr>
        <p:spPr>
          <a:xfrm>
            <a:off x="640080" y="4206240"/>
            <a:ext cx="6583680" cy="18288"/>
          </a:xfrm>
          <a:prstGeom prst="rect">
            <a:avLst/>
          </a:prstGeom>
          <a:solidFill>
            <a:srgbClr val="3A5079"/>
          </a:solidFill>
          <a:ln/>
        </p:spPr>
      </p:sp>
      <p:sp>
        <p:nvSpPr>
          <p:cNvPr id="13" name="Text 10"/>
          <p:cNvSpPr/>
          <p:nvPr/>
        </p:nvSpPr>
        <p:spPr>
          <a:xfrm>
            <a:off x="640080" y="4389120"/>
            <a:ext cx="6766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v. pred. dr. sc. Helena Burić   ·   prof. dr. sc. Renata Relja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2324099" y="4892040"/>
            <a:ext cx="2886075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E63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16.–25. lipnja 2026.</a:t>
            </a:r>
            <a:endParaRPr lang="en-US" dirty="0"/>
          </a:p>
        </p:txBody>
      </p:sp>
      <p:sp>
        <p:nvSpPr>
          <p:cNvPr id="15" name="Text 12"/>
          <p:cNvSpPr/>
          <p:nvPr/>
        </p:nvSpPr>
        <p:spPr>
          <a:xfrm>
            <a:off x="640080" y="6035040"/>
            <a:ext cx="6949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Odsjek za hrvatski jezik i književnost i Centar za hrvatske studije u </a:t>
            </a:r>
            <a:r>
              <a:rPr lang="en-US" sz="1400" b="1" dirty="0" err="1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svijetu</a:t>
            </a:r>
            <a:r>
              <a:rPr lang="en-US" sz="1400" b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·</a:t>
            </a:r>
            <a:endParaRPr lang="hr-HR" sz="1400" b="1" dirty="0">
              <a:solidFill>
                <a:srgbClr val="8FA3C4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 algn="ctr">
              <a:buNone/>
            </a:pPr>
            <a:r>
              <a:rPr lang="en-US" sz="1400" b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Odsjek za sociologiju</a:t>
            </a:r>
            <a:endParaRPr lang="en-US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chile_ppt/images/img_selfie3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13855" y="1301965"/>
            <a:ext cx="4937760" cy="37054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3855" y="5144555"/>
            <a:ext cx="4937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Helena Burić, Goran Laušić King i Renata Relja u Punta Arenasu</a:t>
            </a:r>
            <a:endParaRPr lang="en-US" sz="1400" b="1" dirty="0"/>
          </a:p>
        </p:txBody>
      </p:sp>
      <p:sp>
        <p:nvSpPr>
          <p:cNvPr id="4" name="Text 1"/>
          <p:cNvSpPr/>
          <p:nvPr/>
        </p:nvSpPr>
        <p:spPr>
          <a:xfrm>
            <a:off x="640080" y="1371600"/>
            <a:ext cx="5760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Mreže koje traju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640080" y="2240280"/>
            <a:ext cx="55778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Boravak u Punta Arenasu uključivao je i susret s Goranom Laušićem Kingom, koji je prethodno boravio na Erasmus mobilnosti na Filozofskom fakultetu u Splitu.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40080" y="3429000"/>
            <a:ext cx="55778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Ovakvi susreti dodatno potvrđuju važnost programa mobilnosti u stvaranju trajnih profesionalnih i osobnih veza između akademskih zajednica Splita i Punta Arenasa.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365760"/>
            <a:ext cx="10881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Prirodne ljepote Patagonije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40080" y="896112"/>
            <a:ext cx="10881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Boravak u regiji pružio je priliku i za </a:t>
            </a:r>
            <a:r>
              <a:rPr lang="hr-HR" sz="12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upoznavanje</a:t>
            </a:r>
            <a:r>
              <a:rPr lang="en-US" sz="12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 jednim od najspektakularnijih krajolika Južne </a:t>
            </a:r>
            <a:r>
              <a:rPr lang="en-US" sz="125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Amerike</a:t>
            </a:r>
            <a:r>
              <a:rPr lang="en-US" sz="12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2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</a:t>
            </a:r>
            <a:r>
              <a:rPr lang="en-US" sz="12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Nacionalnim parkom Torres del Paine. Osnovan 1959., a od 1978. UNESCO-ov svjetski rezervat biosfere, park je izgrađen oko istoimenog granitnog masiva čiji vrhovi dosežu gotovo 2.500 metara, okruženog ledenjacima, glacijalnim jezerima i patagonijskom stepom.</a:t>
            </a:r>
            <a:endParaRPr lang="en-US" sz="1250" dirty="0"/>
          </a:p>
        </p:txBody>
      </p:sp>
      <p:pic>
        <p:nvPicPr>
          <p:cNvPr id="4" name="Image 0" descr="/home/claude/chile_ppt/images/img_paine_lak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080" y="1874520"/>
            <a:ext cx="5059680" cy="3794760"/>
          </a:xfrm>
          <a:prstGeom prst="rect">
            <a:avLst/>
          </a:prstGeom>
        </p:spPr>
      </p:pic>
      <p:pic>
        <p:nvPicPr>
          <p:cNvPr id="5" name="Image 1" descr="/home/claude/chile_ppt/images/img_paine_peaks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61760" y="1874520"/>
            <a:ext cx="5059680" cy="379476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5989320"/>
            <a:ext cx="347472" cy="34747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115568" y="5925312"/>
            <a:ext cx="295351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 2.500 m</a:t>
            </a:r>
            <a:endParaRPr lang="en-US" sz="1250" dirty="0"/>
          </a:p>
        </p:txBody>
      </p:sp>
      <p:sp>
        <p:nvSpPr>
          <p:cNvPr id="8" name="Text 3"/>
          <p:cNvSpPr/>
          <p:nvPr/>
        </p:nvSpPr>
        <p:spPr>
          <a:xfrm>
            <a:off x="1115568" y="6190488"/>
            <a:ext cx="295351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visina granitnih tornjeva Paine</a:t>
            </a:r>
            <a:endParaRPr lang="en-US" sz="10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392" y="5989320"/>
            <a:ext cx="347472" cy="34747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754880" y="5925312"/>
            <a:ext cx="295351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Grey, Pehoé, Nordenskjöld</a:t>
            </a:r>
            <a:endParaRPr lang="en-US" sz="1250" dirty="0"/>
          </a:p>
        </p:txBody>
      </p:sp>
      <p:sp>
        <p:nvSpPr>
          <p:cNvPr id="11" name="Text 5"/>
          <p:cNvSpPr/>
          <p:nvPr/>
        </p:nvSpPr>
        <p:spPr>
          <a:xfrm>
            <a:off x="4754880" y="6190488"/>
            <a:ext cx="295351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glacijalna jezera i ledenjaci</a:t>
            </a:r>
            <a:endParaRPr lang="en-US" sz="10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704" y="5989320"/>
            <a:ext cx="347472" cy="34747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394192" y="5925312"/>
            <a:ext cx="295351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Guanako, puma, kondor</a:t>
            </a:r>
            <a:endParaRPr lang="en-US" sz="1250" dirty="0"/>
          </a:p>
        </p:txBody>
      </p:sp>
      <p:sp>
        <p:nvSpPr>
          <p:cNvPr id="14" name="Text 7"/>
          <p:cNvSpPr/>
          <p:nvPr/>
        </p:nvSpPr>
        <p:spPr>
          <a:xfrm>
            <a:off x="8394192" y="6190488"/>
            <a:ext cx="295351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bogatstvo divljih vrsta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chile_ppt/images/img_fin_camino_sign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023360" cy="6858000"/>
          </a:xfrm>
          <a:prstGeom prst="rect">
            <a:avLst/>
          </a:prstGeom>
        </p:spPr>
      </p:pic>
      <p:pic>
        <p:nvPicPr>
          <p:cNvPr id="3" name="Image 1" descr="/home/claude/chile_ppt/images/img_fin_camino_coast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23360" y="0"/>
            <a:ext cx="8168335" cy="3657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6280" y="3931920"/>
            <a:ext cx="7253935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„Fin de Camino” </a:t>
            </a:r>
            <a:r>
              <a:rPr lang="hr-HR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- </a:t>
            </a: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kraj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kontinentalne ceste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4526280" y="4572000"/>
            <a:ext cx="7162495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Oko 73 kilometra južno od Punta Arenasa, na obali Magellanova prolaza, cesta doslovno završava. Odavde polazi pješačka staza prema svjetioniku San Isidro te, dalje, prema rtu Froward </a:t>
            </a:r>
            <a:r>
              <a:rPr lang="hr-HR" sz="125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 </a:t>
            </a:r>
            <a:r>
              <a:rPr lang="en-US" sz="1250" dirty="0" err="1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najjužnijoj</a:t>
            </a:r>
            <a:r>
              <a:rPr lang="en-US" sz="125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točki kontinentalne Južne Amerike. Ovo zaštićeno prirodno dobro (Cabo Froward) pruža poglede na poluotok Brunswick, otok Dawson i planinske lance prema Ognjenoj zemlji.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4526280" y="6355080"/>
            <a:ext cx="716249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 de Camino, ~73 km južno od Punta </a:t>
            </a:r>
            <a:r>
              <a:rPr lang="en-US" sz="1400" b="1" i="1" dirty="0" err="1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Arenasa</a:t>
            </a:r>
            <a:r>
              <a:rPr lang="en-US" sz="1400" b="1" i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400" b="1" i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</a:t>
            </a:r>
            <a:r>
              <a:rPr lang="en-US" sz="1400" b="1" i="1" dirty="0" err="1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polazište</a:t>
            </a:r>
            <a:r>
              <a:rPr lang="en-US" sz="1400" b="1" i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prema rtu Froward</a:t>
            </a:r>
            <a:endParaRPr lang="en-US" sz="1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777240"/>
            <a:ext cx="777240" cy="7772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28800" y="777240"/>
            <a:ext cx="9601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Prema</a:t>
            </a:r>
            <a:r>
              <a:rPr lang="en-US" sz="3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n</a:t>
            </a:r>
            <a:r>
              <a:rPr lang="hr-HR" sz="30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astavku</a:t>
            </a:r>
            <a:r>
              <a:rPr lang="en-US" sz="3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suradnje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822960" y="1874520"/>
            <a:ext cx="3429000" cy="3063240"/>
          </a:xfrm>
          <a:prstGeom prst="roundRect">
            <a:avLst>
              <a:gd name="adj" fmla="val 2388"/>
            </a:avLst>
          </a:prstGeom>
          <a:solidFill>
            <a:srgbClr val="24406B"/>
          </a:solidFill>
          <a:ln/>
        </p:spPr>
      </p:sp>
      <p:sp>
        <p:nvSpPr>
          <p:cNvPr id="5" name="Shape 2"/>
          <p:cNvSpPr/>
          <p:nvPr/>
        </p:nvSpPr>
        <p:spPr>
          <a:xfrm>
            <a:off x="1143000" y="2194560"/>
            <a:ext cx="640080" cy="64008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28" y="2304288"/>
            <a:ext cx="420624" cy="4206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43000" y="3017520"/>
            <a:ext cx="2788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Interdisciplinarna istraživanja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1211580" y="3657600"/>
            <a:ext cx="27889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en-US" sz="14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Sociološke, jezične, povijesne, demografske i antropološke analize doprinosa hrvatske zajednice razvoju regije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4572000" y="1874520"/>
            <a:ext cx="3429000" cy="3063240"/>
          </a:xfrm>
          <a:prstGeom prst="roundRect">
            <a:avLst>
              <a:gd name="adj" fmla="val 2388"/>
            </a:avLst>
          </a:prstGeom>
          <a:solidFill>
            <a:srgbClr val="24406B"/>
          </a:solidFill>
          <a:ln/>
        </p:spPr>
      </p:sp>
      <p:sp>
        <p:nvSpPr>
          <p:cNvPr id="10" name="Shape 6"/>
          <p:cNvSpPr/>
          <p:nvPr/>
        </p:nvSpPr>
        <p:spPr>
          <a:xfrm>
            <a:off x="4892040" y="2194560"/>
            <a:ext cx="640080" cy="64008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768" y="2304288"/>
            <a:ext cx="420624" cy="42062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92040" y="3017520"/>
            <a:ext cx="2788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Razmjena osoblja i studenata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4892040" y="3657600"/>
            <a:ext cx="27889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Izniman interes Sveučilišta Magallanes za dolazak nastavnog i administrativnog osoblja te studenata u Split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8321040" y="1874520"/>
            <a:ext cx="3429000" cy="3063240"/>
          </a:xfrm>
          <a:prstGeom prst="roundRect">
            <a:avLst>
              <a:gd name="adj" fmla="val 2388"/>
            </a:avLst>
          </a:prstGeom>
          <a:solidFill>
            <a:srgbClr val="24406B"/>
          </a:solidFill>
          <a:ln/>
        </p:spPr>
      </p:sp>
      <p:sp>
        <p:nvSpPr>
          <p:cNvPr id="15" name="Shape 10"/>
          <p:cNvSpPr/>
          <p:nvPr/>
        </p:nvSpPr>
        <p:spPr>
          <a:xfrm>
            <a:off x="8641080" y="2194560"/>
            <a:ext cx="640080" cy="64008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808" y="2304288"/>
            <a:ext cx="420624" cy="42062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641080" y="3017520"/>
            <a:ext cx="2788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Hrvatski lektorat i kultura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8641080" y="3657600"/>
            <a:ext cx="27889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Kontinuitet aktivnosti Centra za hrvatske studije u svijetu i promocija hrvatskog jezika u Patagoniji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822960" y="5212080"/>
            <a:ext cx="105156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en-US" sz="1600" b="1" i="1" dirty="0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Erasmus+ tako postaje važan most povezivanja Splita s ovim geografski udaljenim prostorom, ali i most prema hrvatskim korijenima koji su u Patagoniji ostavili dubok i trajan trag. Ova mobilnost još je jednom potvrdila važnost </a:t>
            </a:r>
            <a:r>
              <a:rPr lang="en-US" sz="1600" b="1" i="1" dirty="0" err="1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međunarodne</a:t>
            </a:r>
            <a:r>
              <a:rPr lang="en-US" sz="1600" b="1" i="1" dirty="0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600" b="1" i="1" dirty="0" err="1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suradnje</a:t>
            </a:r>
            <a:r>
              <a:rPr lang="hr-HR" sz="1600" b="1" i="1" dirty="0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- </a:t>
            </a:r>
            <a:r>
              <a:rPr lang="en-US" sz="1600" b="1" i="1" dirty="0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ne samo u obrazovnom i znanstvenom smislu, nego i u očuvanju povijesnih, kulturnih i identitetskih veza koje snažno povezuju Hrvatsku i </a:t>
            </a:r>
            <a:r>
              <a:rPr lang="en-US" sz="1600" b="1" i="1" dirty="0" err="1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čileansku</a:t>
            </a:r>
            <a:r>
              <a:rPr lang="en-US" sz="1600" b="1" i="1" dirty="0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600" b="1" i="1" dirty="0" err="1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Patagoniju</a:t>
            </a:r>
            <a:r>
              <a:rPr lang="hr-HR" sz="1600" b="1" i="1" dirty="0">
                <a:solidFill>
                  <a:srgbClr val="A8DAD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te Čile u cjelini.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57200"/>
            <a:ext cx="10881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Dva oblika Erasmus+ mobilnosti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40080" y="1143000"/>
            <a:ext cx="10881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 okviru programa Erasmus+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v. pred. dr. </a:t>
            </a:r>
            <a:r>
              <a:rPr lang="hr-HR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Helena Burić i prof. dr. </a:t>
            </a:r>
            <a:r>
              <a:rPr lang="hr-HR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Renata </a:t>
            </a:r>
            <a:r>
              <a:rPr lang="hr-HR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Relja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boravile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Sveučilištu Magallanes u Punta Arenasu, u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čileanskoj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Patagoniji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što predstavlja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nastavak dugogodišnje suradnje između dviju institucija.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640080" y="1965960"/>
            <a:ext cx="5257800" cy="4251960"/>
          </a:xfrm>
          <a:prstGeom prst="roundRect">
            <a:avLst>
              <a:gd name="adj" fmla="val 1720"/>
            </a:avLst>
          </a:prstGeom>
          <a:solidFill>
            <a:srgbClr val="1D3557"/>
          </a:solidFill>
          <a:ln/>
          <a:effectLst>
            <a:outerShdw blurRad="101600" dist="38100" dir="2700000" algn="bl" rotWithShape="0">
              <a:srgbClr val="000000">
                <a:alpha val="18000"/>
              </a:srgbClr>
            </a:outerShdw>
          </a:effectLst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2331720"/>
            <a:ext cx="640080" cy="6400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37360" y="2350008"/>
            <a:ext cx="39319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Teaching mobility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737360" y="2743200"/>
            <a:ext cx="3931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A8DAD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v. pred. dr. sc. Helena Burić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960120" y="3337560"/>
            <a:ext cx="44805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Odsjek za hrvatski jezik i književnost i Centar za hrvatske studije u svijetu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960120" y="3931920"/>
            <a:ext cx="4617720" cy="2148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Predavanja studentima o razvoju hrvatske kulture, jezika i povijesti 19. stoljeća</a:t>
            </a:r>
            <a:endParaRPr lang="en-US" sz="125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Teme kulturnog identiteta i hrvatske </a:t>
            </a:r>
            <a:r>
              <a:rPr lang="en-US" sz="125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baštine</a:t>
            </a: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5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pobudile</a:t>
            </a:r>
            <a:r>
              <a:rPr lang="hr-HR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su</a:t>
            </a: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5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velik</a:t>
            </a:r>
            <a:r>
              <a:rPr lang="hr-HR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</a:t>
            </a: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interes studenata i nastavnika</a:t>
            </a:r>
            <a:endParaRPr lang="en-US" sz="125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Susreti s bivšim polaznicima Centra za hrvatske studije u </a:t>
            </a:r>
            <a:r>
              <a:rPr lang="en-US" sz="125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svijetu</a:t>
            </a: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</a:t>
            </a: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potvrda dugoročnog utjecaja njegova rada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6263640" y="1965960"/>
            <a:ext cx="5257800" cy="4251960"/>
          </a:xfrm>
          <a:prstGeom prst="roundRect">
            <a:avLst>
              <a:gd name="adj" fmla="val 1720"/>
            </a:avLst>
          </a:prstGeom>
          <a:solidFill>
            <a:srgbClr val="F1F5FB"/>
          </a:solidFill>
          <a:ln/>
          <a:effectLst>
            <a:outerShdw blurRad="101600" dist="3810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6583680" y="2331720"/>
            <a:ext cx="640080" cy="64008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408" y="2441448"/>
            <a:ext cx="420624" cy="42062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360920" y="2350008"/>
            <a:ext cx="39319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Staff training mobility</a:t>
            </a:r>
            <a:endParaRPr lang="en-US" sz="1900" dirty="0"/>
          </a:p>
        </p:txBody>
      </p:sp>
      <p:sp>
        <p:nvSpPr>
          <p:cNvPr id="14" name="Text 10"/>
          <p:cNvSpPr/>
          <p:nvPr/>
        </p:nvSpPr>
        <p:spPr>
          <a:xfrm>
            <a:off x="7360920" y="2743200"/>
            <a:ext cx="3931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E6394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prof. dr. sc. Renata Relja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6583680" y="3337560"/>
            <a:ext cx="44805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Odsjek za sociologiju Filozofskog fakulteta Sveučilišta u Splitu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6583680" y="3931920"/>
            <a:ext cx="4617720" cy="2148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Analiza postojećeg sporazuma o suradnji sa Sveučilištem Magallanes</a:t>
            </a:r>
            <a:endParaRPr lang="en-US" sz="125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Razmatranje mogućnosti daljnjeg razvoja i novih modela suradnje</a:t>
            </a:r>
            <a:endParaRPr lang="en-US" sz="125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Jedan od prvih međunarodnih sporazuma Sveučilišta u </a:t>
            </a:r>
            <a:r>
              <a:rPr lang="en-US" sz="1250" dirty="0" err="1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Splitu</a:t>
            </a:r>
            <a:r>
              <a:rPr lang="en-US" sz="125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25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</a:t>
            </a:r>
            <a:r>
              <a:rPr lang="en-US" sz="125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sljedeće </a:t>
            </a:r>
            <a:r>
              <a:rPr lang="en-US" sz="1250" dirty="0" err="1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godine</a:t>
            </a:r>
            <a:r>
              <a:rPr lang="en-US" sz="125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20. obljetnica potpisivanja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chile_ppt/images/img_umag_buildin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0" y="0"/>
            <a:ext cx="5333695" cy="4002551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17920" y="4002551"/>
            <a:ext cx="5333695" cy="2855449"/>
          </a:xfrm>
          <a:prstGeom prst="rect">
            <a:avLst/>
          </a:prstGeom>
          <a:solidFill>
            <a:srgbClr val="1D3557"/>
          </a:solidFill>
          <a:ln/>
        </p:spPr>
      </p:sp>
      <p:sp>
        <p:nvSpPr>
          <p:cNvPr id="4" name="Text 1"/>
          <p:cNvSpPr/>
          <p:nvPr/>
        </p:nvSpPr>
        <p:spPr>
          <a:xfrm>
            <a:off x="6675120" y="4322591"/>
            <a:ext cx="201168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000" b="1" dirty="0">
                <a:solidFill>
                  <a:srgbClr val="E6394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20</a:t>
            </a:r>
            <a:endParaRPr lang="en-US" sz="6000" dirty="0"/>
          </a:p>
        </p:txBody>
      </p:sp>
      <p:sp>
        <p:nvSpPr>
          <p:cNvPr id="5" name="Text 2"/>
          <p:cNvSpPr/>
          <p:nvPr/>
        </p:nvSpPr>
        <p:spPr>
          <a:xfrm>
            <a:off x="6675120" y="5282711"/>
            <a:ext cx="4419295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godina uskoro navršava jedan od prvih međunarodnih sporazuma koje je potpisalo Sveučilište u Splitu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40080" y="685800"/>
            <a:ext cx="51206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„Fin del mundo” </a:t>
            </a:r>
            <a:r>
              <a:rPr lang="hr-HR" sz="27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-</a:t>
            </a:r>
            <a:r>
              <a:rPr lang="en-US" sz="27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kraj svijeta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640080" y="1691640"/>
            <a:ext cx="51206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Punta Arenas, smješten u čileanskoj Patagoniji, sami Čileanci nazivaju „krajem svijeta” 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naziv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koji vrlo precizno dočarava dojam koji ovaj prostor ostavlja na putnika.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40080" y="2743200"/>
            <a:ext cx="5120640" cy="18288"/>
          </a:xfrm>
          <a:prstGeom prst="rect">
            <a:avLst/>
          </a:prstGeom>
          <a:solidFill>
            <a:srgbClr val="DCE3EE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2971800"/>
            <a:ext cx="512064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en-US" sz="140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Boravak na Sveučilištu Magallanes predstavlja nastavak dugogodišnje suradnje između dviju institucija te potvrdu važnosti održavanja akademskih, znanstvenih i kulturnih veza sa Splitom, unatoč geografskoj udaljenosti. Posebnu vrijednost mobilnosti daje i analiza mogućnosti daljnjeg razvoja suradnje, za koju kolege sa Sveučilišta Magallanes pokazuju izniman interes.</a:t>
            </a:r>
            <a:endParaRPr lang="en-US" sz="14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4846320"/>
            <a:ext cx="457200" cy="4572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34440" y="4892040"/>
            <a:ext cx="4526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Universidad de Magallanes, Punta Arenas, Čile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chile_ppt/images/img_punta_arenas_panorama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00" y="0"/>
            <a:ext cx="5333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78040" y="6355080"/>
            <a:ext cx="469361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Pogled na Punta Arenas i Magellanov prolaz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640080" y="502920"/>
            <a:ext cx="5760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Punta Arenas </a:t>
            </a:r>
            <a:r>
              <a:rPr lang="hr-HR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-</a:t>
            </a: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grad na kraju svijeta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40080" y="1417320"/>
            <a:ext cx="5760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Glavni grad regije Magallanes i Čileanske Antarktike smješten je na poluotoku Brunswick, na obali Magellanova </a:t>
            </a:r>
            <a:r>
              <a:rPr lang="en-US" sz="1250" dirty="0" err="1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prolaza</a:t>
            </a:r>
            <a:r>
              <a:rPr lang="en-US" sz="125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i danas jedno od najvažnijih odredišta za istraživanje hrvatskog iseljeništva u Južnoj Americi.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640080" y="2514600"/>
            <a:ext cx="384048" cy="384048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6" y="2596896"/>
            <a:ext cx="219456" cy="2194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170432" y="2487168"/>
            <a:ext cx="5212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Osnovan 1848.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1170432" y="2807208"/>
            <a:ext cx="5212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kao naseobina radi zaštite čileanskog suvereniteta nad Magellanovim prolazom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640080" y="3520440"/>
            <a:ext cx="384048" cy="384048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6" y="3602736"/>
            <a:ext cx="219456" cy="21945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70432" y="3493008"/>
            <a:ext cx="5212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~130.000 stanovnika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1170432" y="3813048"/>
            <a:ext cx="5212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najjužniji grad na svijetu s više od 100.000 stanovnika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640080" y="4526280"/>
            <a:ext cx="384048" cy="384048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76" y="4608576"/>
            <a:ext cx="219456" cy="21945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170432" y="4498848"/>
            <a:ext cx="5212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Slobodna luka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1170432" y="4818888"/>
            <a:ext cx="5212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jedna od samo dvije slobodne luke u Čileu, od 1977. godine</a:t>
            </a:r>
            <a:endParaRPr lang="en-US" sz="1400" dirty="0"/>
          </a:p>
        </p:txBody>
      </p:sp>
      <p:sp>
        <p:nvSpPr>
          <p:cNvPr id="18" name="Shape 12"/>
          <p:cNvSpPr/>
          <p:nvPr/>
        </p:nvSpPr>
        <p:spPr>
          <a:xfrm>
            <a:off x="640080" y="5532120"/>
            <a:ext cx="384048" cy="384048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76" y="5614416"/>
            <a:ext cx="219456" cy="219456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170432" y="5504688"/>
            <a:ext cx="5212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Vrata Antarktike</a:t>
            </a:r>
            <a:endParaRPr lang="en-US" sz="1350" dirty="0"/>
          </a:p>
        </p:txBody>
      </p:sp>
      <p:sp>
        <p:nvSpPr>
          <p:cNvPr id="21" name="Text 14"/>
          <p:cNvSpPr/>
          <p:nvPr/>
        </p:nvSpPr>
        <p:spPr>
          <a:xfrm>
            <a:off x="1170432" y="5824728"/>
            <a:ext cx="5212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C8D4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polazište brodova i letova prema Antarktičkom poluotoku, ~1.400 km južnije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48640"/>
            <a:ext cx="10881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 err="1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Patagonija</a:t>
            </a:r>
            <a:r>
              <a:rPr lang="en-US" sz="27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hr-HR" sz="27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-</a:t>
            </a:r>
            <a:r>
              <a:rPr lang="en-US" sz="27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pokrajina na kraju kontinenta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40080" y="1234440"/>
            <a:ext cx="102412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Punta Arenas i Sveučilište Magallanes smješteni su u srcu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čileanske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Patagonije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jednog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od posljednjih velikih divljih prostora planeta, podijeljenog između Čilea i Argentine.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640080" y="214884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5" name="Shape 3"/>
          <p:cNvSpPr/>
          <p:nvPr/>
        </p:nvSpPr>
        <p:spPr>
          <a:xfrm>
            <a:off x="914400" y="242316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2514600"/>
            <a:ext cx="274320" cy="2743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36192" y="240487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~1.000.000 km²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914400" y="301752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ukupna površina </a:t>
            </a:r>
            <a:r>
              <a:rPr lang="en-US" sz="115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Patagonije</a:t>
            </a: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 </a:t>
            </a:r>
            <a:r>
              <a:rPr lang="en-US" sz="115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regije</a:t>
            </a: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bez službenih granica, podijeljene između dvije države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6080760" y="214884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10" name="Shape 7"/>
          <p:cNvSpPr/>
          <p:nvPr/>
        </p:nvSpPr>
        <p:spPr>
          <a:xfrm>
            <a:off x="6355080" y="242316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2514600"/>
            <a:ext cx="274320" cy="27432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976872" y="240487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10% Čile · 90% Argentina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6355080" y="301752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udio površine Patagonije u svakoj od dviju država; Ande čine prirodnu razdjelnicu</a:t>
            </a:r>
            <a:endParaRPr lang="en-US" sz="1150" dirty="0"/>
          </a:p>
        </p:txBody>
      </p:sp>
      <p:sp>
        <p:nvSpPr>
          <p:cNvPr id="14" name="Shape 10"/>
          <p:cNvSpPr/>
          <p:nvPr/>
        </p:nvSpPr>
        <p:spPr>
          <a:xfrm>
            <a:off x="640080" y="438912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15" name="Shape 11"/>
          <p:cNvSpPr/>
          <p:nvPr/>
        </p:nvSpPr>
        <p:spPr>
          <a:xfrm>
            <a:off x="914400" y="466344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" y="4754880"/>
            <a:ext cx="274320" cy="27432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536192" y="464515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Najveća ledena polja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914400" y="525780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izvan polarnih </a:t>
            </a:r>
            <a:r>
              <a:rPr lang="en-US" sz="115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područja</a:t>
            </a: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</a:t>
            </a: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Južno patagonijsko ledeno polje na granici Čilea i Argentine</a:t>
            </a:r>
            <a:endParaRPr lang="en-US" sz="1150" dirty="0"/>
          </a:p>
        </p:txBody>
      </p:sp>
      <p:sp>
        <p:nvSpPr>
          <p:cNvPr id="19" name="Shape 14"/>
          <p:cNvSpPr/>
          <p:nvPr/>
        </p:nvSpPr>
        <p:spPr>
          <a:xfrm>
            <a:off x="6080760" y="438912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20" name="Shape 15"/>
          <p:cNvSpPr/>
          <p:nvPr/>
        </p:nvSpPr>
        <p:spPr>
          <a:xfrm>
            <a:off x="6355080" y="466344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520" y="4754880"/>
            <a:ext cx="274320" cy="27432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6976872" y="464515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Fjordovi i stepa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6355080" y="525780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čileanska strana obilježena fjordovima i prašumom, argentinska otvorenom stepom i jezerima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48640"/>
            <a:ext cx="10881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Sveučilište Magallanes u brojkama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40080" y="1234440"/>
            <a:ext cx="102412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Jedina državna visokoškolska ustanova u regiji Magallanes, s dugom tradicijom u čileanskom sveučilišnom sustavu i posebnim fokusom na istraživanje Patagonije, Ognjene zemlje i Antarktike.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640080" y="214884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5" name="Shape 3"/>
          <p:cNvSpPr/>
          <p:nvPr/>
        </p:nvSpPr>
        <p:spPr>
          <a:xfrm>
            <a:off x="914400" y="242316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2514600"/>
            <a:ext cx="274320" cy="2743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36192" y="240487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Od 1961.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14400" y="301752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izraslo iz podružnice Državnog tehničkog sveučilišta; samostalno Sveučilište Magallanes od 1981.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080760" y="214884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10" name="Shape 7"/>
          <p:cNvSpPr/>
          <p:nvPr/>
        </p:nvSpPr>
        <p:spPr>
          <a:xfrm>
            <a:off x="6355080" y="242316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2514600"/>
            <a:ext cx="274320" cy="27432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976872" y="240487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~4.000 studenata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6355080" y="301752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upisanih na pet fakulteta i interdisciplinarni institut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640080" y="438912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15" name="Shape 11"/>
          <p:cNvSpPr/>
          <p:nvPr/>
        </p:nvSpPr>
        <p:spPr>
          <a:xfrm>
            <a:off x="914400" y="466344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" y="4754880"/>
            <a:ext cx="274320" cy="27432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536192" y="464515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4 kampusa</a:t>
            </a:r>
            <a:endParaRPr lang="en-US" sz="1650" dirty="0"/>
          </a:p>
        </p:txBody>
      </p:sp>
      <p:sp>
        <p:nvSpPr>
          <p:cNvPr id="18" name="Text 13"/>
          <p:cNvSpPr/>
          <p:nvPr/>
        </p:nvSpPr>
        <p:spPr>
          <a:xfrm>
            <a:off x="914400" y="525780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Punta Arenas (glavni), Puerto Natales, Porvenir i Puerto Williams</a:t>
            </a:r>
            <a:endParaRPr lang="en-US" sz="1400" dirty="0"/>
          </a:p>
        </p:txBody>
      </p:sp>
      <p:sp>
        <p:nvSpPr>
          <p:cNvPr id="19" name="Shape 14"/>
          <p:cNvSpPr/>
          <p:nvPr/>
        </p:nvSpPr>
        <p:spPr>
          <a:xfrm>
            <a:off x="6080760" y="4389120"/>
            <a:ext cx="5120640" cy="1965960"/>
          </a:xfrm>
          <a:prstGeom prst="roundRect">
            <a:avLst>
              <a:gd name="adj" fmla="val 3721"/>
            </a:avLst>
          </a:prstGeom>
          <a:solidFill>
            <a:srgbClr val="F1F5FB"/>
          </a:solidFill>
          <a:ln/>
        </p:spPr>
      </p:sp>
      <p:sp>
        <p:nvSpPr>
          <p:cNvPr id="20" name="Shape 15"/>
          <p:cNvSpPr/>
          <p:nvPr/>
        </p:nvSpPr>
        <p:spPr>
          <a:xfrm>
            <a:off x="6355080" y="4663440"/>
            <a:ext cx="457200" cy="457200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520" y="4754880"/>
            <a:ext cx="274320" cy="27432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6976872" y="4645152"/>
            <a:ext cx="39502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5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„Scientiae in Austro”</a:t>
            </a:r>
            <a:endParaRPr lang="en-US" sz="1650" dirty="0"/>
          </a:p>
        </p:txBody>
      </p:sp>
      <p:sp>
        <p:nvSpPr>
          <p:cNvPr id="23" name="Text 17"/>
          <p:cNvSpPr/>
          <p:nvPr/>
        </p:nvSpPr>
        <p:spPr>
          <a:xfrm>
            <a:off x="6355080" y="5257800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moto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sveučilišta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„Znanje na jugu” s naglaskom na istraživanje Patagonije i Antarktike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365760"/>
            <a:ext cx="10881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Sastanci, sugovornici i domaćini</a:t>
            </a:r>
            <a:endParaRPr lang="en-US" sz="2600" dirty="0"/>
          </a:p>
        </p:txBody>
      </p:sp>
      <p:pic>
        <p:nvPicPr>
          <p:cNvPr id="3" name="Image 0" descr="/home/claude/chile_ppt/images/img_meeting_tabl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9625" y="1005840"/>
            <a:ext cx="2600325" cy="2596896"/>
          </a:xfrm>
          <a:prstGeom prst="rect">
            <a:avLst/>
          </a:prstGeom>
        </p:spPr>
      </p:pic>
      <p:pic>
        <p:nvPicPr>
          <p:cNvPr id="4" name="Image 1" descr="/home/claude/chile_ppt/images/img_group_offic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7136" y="1005840"/>
            <a:ext cx="3550538" cy="26334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57616" y="1005840"/>
            <a:ext cx="3163824" cy="2331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 sastancima je naglašeno kako još uvijek postoji niz neistraženih povijesnih, socioloških i kulturnih aspekata hrvatske prisutnosti u Patagoniji, koji otvaraju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prostor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budućim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interdisciplinarn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istraživanj</a:t>
            </a:r>
            <a:r>
              <a:rPr lang="hr-HR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ima.</a:t>
            </a:r>
            <a:endParaRPr lang="en-US" sz="14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3657600"/>
            <a:ext cx="329184" cy="3291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560" y="3639312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Sugovornici i domaćini tijekom boravka</a:t>
            </a:r>
            <a:endParaRPr lang="en-US" sz="1500" dirty="0"/>
          </a:p>
        </p:txBody>
      </p:sp>
      <p:sp>
        <p:nvSpPr>
          <p:cNvPr id="8" name="Shape 3"/>
          <p:cNvSpPr/>
          <p:nvPr/>
        </p:nvSpPr>
        <p:spPr>
          <a:xfrm>
            <a:off x="640080" y="4142232"/>
            <a:ext cx="310896" cy="310896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32" y="4215384"/>
            <a:ext cx="164592" cy="16459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78992" y="4114800"/>
            <a:ext cx="30449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Beba García Marinković</a:t>
            </a:r>
            <a:endParaRPr lang="en-US" sz="1400" dirty="0"/>
          </a:p>
        </p:txBody>
      </p:sp>
      <p:sp>
        <p:nvSpPr>
          <p:cNvPr id="11" name="Text 5"/>
          <p:cNvSpPr/>
          <p:nvPr/>
        </p:nvSpPr>
        <p:spPr>
          <a:xfrm>
            <a:off x="1078992" y="4407408"/>
            <a:ext cx="304495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direktorica međunarodne suradnje, Sveučilište Magallanes</a:t>
            </a:r>
            <a:endParaRPr lang="en-US" sz="1400" dirty="0"/>
          </a:p>
        </p:txBody>
      </p:sp>
      <p:sp>
        <p:nvSpPr>
          <p:cNvPr id="12" name="Shape 6"/>
          <p:cNvSpPr/>
          <p:nvPr/>
        </p:nvSpPr>
        <p:spPr>
          <a:xfrm>
            <a:off x="4279392" y="4142232"/>
            <a:ext cx="310896" cy="310896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544" y="4215384"/>
            <a:ext cx="164592" cy="16459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18304" y="4114800"/>
            <a:ext cx="30449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Silvia Agüera</a:t>
            </a:r>
            <a:endParaRPr lang="en-US" sz="1400" dirty="0"/>
          </a:p>
        </p:txBody>
      </p:sp>
      <p:sp>
        <p:nvSpPr>
          <p:cNvPr id="15" name="Text 8"/>
          <p:cNvSpPr/>
          <p:nvPr/>
        </p:nvSpPr>
        <p:spPr>
          <a:xfrm>
            <a:off x="4718304" y="4407408"/>
            <a:ext cx="304495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djelatnica Ureda za međunarodnu suradnju</a:t>
            </a:r>
            <a:endParaRPr lang="en-US" sz="1400" dirty="0"/>
          </a:p>
        </p:txBody>
      </p:sp>
      <p:sp>
        <p:nvSpPr>
          <p:cNvPr id="16" name="Shape 9"/>
          <p:cNvSpPr/>
          <p:nvPr/>
        </p:nvSpPr>
        <p:spPr>
          <a:xfrm>
            <a:off x="7918704" y="4142232"/>
            <a:ext cx="310896" cy="310896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856" y="4215384"/>
            <a:ext cx="164592" cy="164592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8357616" y="4114800"/>
            <a:ext cx="30449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prof. Christian Formoso Bavich</a:t>
            </a:r>
            <a:endParaRPr lang="en-US" sz="1400" dirty="0"/>
          </a:p>
        </p:txBody>
      </p:sp>
      <p:sp>
        <p:nvSpPr>
          <p:cNvPr id="19" name="Text 11"/>
          <p:cNvSpPr/>
          <p:nvPr/>
        </p:nvSpPr>
        <p:spPr>
          <a:xfrm>
            <a:off x="8357616" y="4407408"/>
            <a:ext cx="304495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pjesnik i istraživač patagonijske kulture i identiteta</a:t>
            </a:r>
            <a:endParaRPr lang="en-US" sz="1400" dirty="0"/>
          </a:p>
        </p:txBody>
      </p:sp>
      <p:sp>
        <p:nvSpPr>
          <p:cNvPr id="20" name="Shape 12"/>
          <p:cNvSpPr/>
          <p:nvPr/>
        </p:nvSpPr>
        <p:spPr>
          <a:xfrm>
            <a:off x="640080" y="5330952"/>
            <a:ext cx="310896" cy="310896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32" y="5404104"/>
            <a:ext cx="164592" cy="164592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1078992" y="5303520"/>
            <a:ext cx="30449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prof. Glorija Mavrinac</a:t>
            </a:r>
            <a:endParaRPr lang="en-US" sz="1400" dirty="0"/>
          </a:p>
        </p:txBody>
      </p:sp>
      <p:sp>
        <p:nvSpPr>
          <p:cNvPr id="23" name="Text 14"/>
          <p:cNvSpPr/>
          <p:nvPr/>
        </p:nvSpPr>
        <p:spPr>
          <a:xfrm>
            <a:off x="1033272" y="5509260"/>
            <a:ext cx="3209544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lektorica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hrvatskog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jezika</a:t>
            </a:r>
            <a:endParaRPr lang="en-US" sz="1400" dirty="0"/>
          </a:p>
        </p:txBody>
      </p:sp>
      <p:sp>
        <p:nvSpPr>
          <p:cNvPr id="24" name="Shape 15"/>
          <p:cNvSpPr/>
          <p:nvPr/>
        </p:nvSpPr>
        <p:spPr>
          <a:xfrm>
            <a:off x="4279392" y="5330952"/>
            <a:ext cx="310896" cy="310896"/>
          </a:xfrm>
          <a:prstGeom prst="ellipse">
            <a:avLst/>
          </a:prstGeom>
          <a:solidFill>
            <a:srgbClr val="E63946"/>
          </a:solidFill>
          <a:ln/>
        </p:spPr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544" y="5404104"/>
            <a:ext cx="164592" cy="164592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4718304" y="5303520"/>
            <a:ext cx="30449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Goran Laušić King</a:t>
            </a:r>
            <a:endParaRPr lang="en-US" sz="1400" dirty="0"/>
          </a:p>
        </p:txBody>
      </p:sp>
      <p:sp>
        <p:nvSpPr>
          <p:cNvPr id="27" name="Text 17"/>
          <p:cNvSpPr/>
          <p:nvPr/>
        </p:nvSpPr>
        <p:spPr>
          <a:xfrm>
            <a:off x="4718304" y="5596128"/>
            <a:ext cx="304495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bivši Erasmus student </a:t>
            </a:r>
            <a:r>
              <a:rPr lang="en-US" sz="1400" dirty="0" err="1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</a:t>
            </a:r>
            <a:r>
              <a:rPr lang="en-US" sz="1400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FFST-u</a:t>
            </a:r>
            <a:endParaRPr lang="en-US" sz="1400" dirty="0"/>
          </a:p>
        </p:txBody>
      </p:sp>
      <p:sp>
        <p:nvSpPr>
          <p:cNvPr id="28" name="Text 18"/>
          <p:cNvSpPr/>
          <p:nvPr/>
        </p:nvSpPr>
        <p:spPr>
          <a:xfrm>
            <a:off x="640080" y="6446520"/>
            <a:ext cx="108813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Prof. Formoso prošloga je mjeseca boravio na Filozofskom fakultetu u Splitu, čime je dodatno osnažen kontinuitet akademske suradnje</a:t>
            </a:r>
            <a:r>
              <a:rPr lang="en-US" sz="1200" i="1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365760"/>
            <a:ext cx="10881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1D3557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Predavanja i hrvatski lektorat</a:t>
            </a:r>
            <a:endParaRPr lang="en-US" sz="2700" dirty="0"/>
          </a:p>
        </p:txBody>
      </p:sp>
      <p:pic>
        <p:nvPicPr>
          <p:cNvPr id="3" name="Image 0" descr="/home/claude/chile_ppt/images/img_lectur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080" y="1051560"/>
            <a:ext cx="5239574" cy="3931920"/>
          </a:xfrm>
          <a:prstGeom prst="rect">
            <a:avLst/>
          </a:prstGeom>
        </p:spPr>
      </p:pic>
      <p:pic>
        <p:nvPicPr>
          <p:cNvPr id="4" name="Image 1" descr="/home/claude/chile_ppt/images/img_bulletin_boar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2041" y="1051560"/>
            <a:ext cx="5239574" cy="39319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0080" y="5074920"/>
            <a:ext cx="523957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Predavanje „Croatia in the 19th century”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6312041" y="5074920"/>
            <a:ext cx="523957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5A6B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Oglasna ploča hrvatskog lektorata na Sveučilištu Magallanes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5486400"/>
            <a:ext cx="365760" cy="3657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143000" y="5458968"/>
            <a:ext cx="10378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Teme kulturnog identiteta, povijesnih procesa i hrvatske baštine pobudile su velik interes studenata i nastavnika, u kontekstu snažnih povijesnih veza između Hrvatske, Patagonije i Čilea općenito. Nastavak suradnje posebno je važan i kroz aktivnosti hrvatskog lektorata na Sveučilištu Magallanes, gdje je trenutačno zaposlena prof. </a:t>
            </a:r>
            <a:r>
              <a:rPr lang="en-US" sz="1300" dirty="0" err="1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Glorija</a:t>
            </a:r>
            <a:r>
              <a:rPr lang="en-US" sz="130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Mavrinac</a:t>
            </a:r>
            <a:r>
              <a:rPr lang="hr-HR" sz="130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koja</a:t>
            </a:r>
            <a:r>
              <a:rPr lang="en-US" sz="1300" dirty="0">
                <a:solidFill>
                  <a:srgbClr val="1D35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dodatno povezuje UMAG s Centrom za hrvatske studije u svijetu i drugim odsjecima Filozofskog fakulteta Sveučilišta u Splitu.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chile_ppt/images/img_croatian_club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370428"/>
            <a:ext cx="5486400" cy="41171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5760" y="5624732"/>
            <a:ext cx="47548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i="1" dirty="0">
                <a:solidFill>
                  <a:srgbClr val="8FA3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Susret s članovima Hrvatskog kluba u Punta Arenasu</a:t>
            </a:r>
            <a:endParaRPr lang="en-US" sz="1200" b="1" dirty="0"/>
          </a:p>
        </p:txBody>
      </p:sp>
      <p:sp>
        <p:nvSpPr>
          <p:cNvPr id="4" name="Text 1"/>
          <p:cNvSpPr/>
          <p:nvPr/>
        </p:nvSpPr>
        <p:spPr>
          <a:xfrm>
            <a:off x="6126480" y="594360"/>
            <a:ext cx="5425135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Duboke povijesne veze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6126480" y="1325880"/>
            <a:ext cx="27432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800" b="1" dirty="0">
                <a:solidFill>
                  <a:srgbClr val="E6394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~1/3</a:t>
            </a:r>
            <a:endParaRPr lang="en-US" sz="5800" dirty="0"/>
          </a:p>
        </p:txBody>
      </p:sp>
      <p:sp>
        <p:nvSpPr>
          <p:cNvPr id="6" name="Text 3"/>
          <p:cNvSpPr/>
          <p:nvPr/>
        </p:nvSpPr>
        <p:spPr>
          <a:xfrm>
            <a:off x="6126480" y="2286000"/>
            <a:ext cx="5425135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A8DAD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stanovništva Punta Arenasa hrvatskog je podrijetla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126480" y="2926080"/>
            <a:ext cx="5425135" cy="150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en-US" sz="12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Bogata povijest doseljavanja Hrvata u ovaj dio svijeta obilježila je hrvatsku iseljeničku povijest, ali je ostavila i snažan trag u gospodarskom, političkom i kulturnom razvoju čitave regije. Hrvatski iseljenici i njihovi potomci sudjelovali su u oblikovanju modernog Punta Arenasa, a njihov doprinos vidljiv je u gotovo svim segmentima javnog života.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6126480" y="4526280"/>
            <a:ext cx="5425135" cy="18288"/>
          </a:xfrm>
          <a:prstGeom prst="rect">
            <a:avLst/>
          </a:prstGeom>
          <a:solidFill>
            <a:srgbClr val="3A5079"/>
          </a:solidFill>
          <a:ln/>
        </p:spPr>
      </p:sp>
      <p:sp>
        <p:nvSpPr>
          <p:cNvPr id="9" name="Text 6"/>
          <p:cNvSpPr/>
          <p:nvPr/>
        </p:nvSpPr>
        <p:spPr>
          <a:xfrm>
            <a:off x="6126480" y="4754880"/>
            <a:ext cx="5425135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en-US" sz="125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 snažna prisutnost hrvatske zajednice čini Punta Arenas jedinstvenim prostorom za istraživanje hrvatskog iseljeništva, transnacionalnih identiteta i kulturnog </a:t>
            </a:r>
            <a:r>
              <a:rPr lang="en-US" sz="1250" dirty="0" err="1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nasljeđa</a:t>
            </a:r>
            <a:r>
              <a:rPr lang="en-US" sz="1250" dirty="0">
                <a:solidFill>
                  <a:srgbClr val="D6E0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a zajednica okupljena oko Hrvatskog kluba čuva bogatu arhivsku građu i kolektivno sjećanje, vrijedan izvor za buduća znanstvena istraživanja.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1310</Words>
  <Application>Microsoft Office PowerPoint</Application>
  <PresentationFormat>Widescreen</PresentationFormat>
  <Paragraphs>119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mobilnost u Punta Arenasu</dc:title>
  <dc:subject>PptxGenJS Presentation</dc:subject>
  <dc:creator>Filozofski fakultet Sveučilišta u Splitu</dc:creator>
  <cp:lastModifiedBy>korisnik</cp:lastModifiedBy>
  <cp:revision>14</cp:revision>
  <dcterms:created xsi:type="dcterms:W3CDTF">2026-07-03T20:13:08Z</dcterms:created>
  <dcterms:modified xsi:type="dcterms:W3CDTF">2026-07-04T17:16:28Z</dcterms:modified>
</cp:coreProperties>
</file>