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741" r:id="rId4"/>
  </p:sldMasterIdLst>
  <p:notesMasterIdLst>
    <p:notesMasterId r:id="rId13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4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73" autoAdjust="0"/>
    <p:restoredTop sz="96323" autoAdjust="0"/>
  </p:normalViewPr>
  <p:slideViewPr>
    <p:cSldViewPr snapToGrid="0">
      <p:cViewPr varScale="1">
        <p:scale>
          <a:sx n="109" d="100"/>
          <a:sy n="109" d="100"/>
        </p:scale>
        <p:origin x="49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E0A0D5-8F98-4CC1-A28E-021F0B6B475C}" type="datetimeFigureOut">
              <a:rPr lang="en-US" smtClean="0"/>
              <a:t>10/5/2026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03C52C-5E29-41AF-BAA3-8217E886DA0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19617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3A750590-9F9A-443B-9295-A3931D8194B1}" type="datetime1">
              <a:rPr lang="en-US" smtClean="0"/>
              <a:t>10/5/2026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7207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5B4BE-627A-4EC1-99E1-6F1AA97AB802}" type="datetime1">
              <a:rPr lang="en-US" smtClean="0"/>
              <a:t>10/5/2026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8304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FACF8-E63D-4673-A128-83547867BB7A}" type="datetime1">
              <a:rPr lang="en-US" smtClean="0"/>
              <a:t>10/5/2026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7519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ED6AC-4FBA-40BD-BE75-20DB64DA4BAD}" type="datetime1">
              <a:rPr lang="en-US" smtClean="0"/>
              <a:t>10/5/2026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4681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33C87-D201-458A-93C0-8EDD9AC92D93}" type="datetime1">
              <a:rPr lang="en-US" smtClean="0"/>
              <a:t>10/5/2026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492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E6829-5A25-485A-91B1-5D6D58BB9F23}" type="datetime1">
              <a:rPr lang="en-US" smtClean="0"/>
              <a:t>10/5/2026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5028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F5CD-23D0-4DD1-85B1-71F1825FB3EC}" type="datetime1">
              <a:rPr lang="en-US" smtClean="0"/>
              <a:t>10/5/2026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647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A5035-C284-496A-B076-BA73A8FA5D8B}" type="datetime1">
              <a:rPr lang="en-US" smtClean="0"/>
              <a:t>10/5/2026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0804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EB420-1875-490A-8C4B-7AAB939FBE08}" type="datetime1">
              <a:rPr lang="en-US" smtClean="0"/>
              <a:t>10/5/2026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40187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6F347-1B2F-4097-AEB5-4A26FB45D67A}" type="datetime1">
              <a:rPr lang="en-US" smtClean="0"/>
              <a:t>10/5/2026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8854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1DEE0-34E5-4E0F-BEC1-4B8835F82CD1}" type="datetime1">
              <a:rPr lang="en-US" smtClean="0"/>
              <a:t>10/5/2026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99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D9359126-4846-4E88-BDD9-5585CC877E47}" type="datetime1">
              <a:rPr lang="en-US" smtClean="0"/>
              <a:t>10/5/2026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8342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5CD8D-E704-46A1-BC3E-9A644A9FFD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2483" y="821265"/>
            <a:ext cx="6098705" cy="5222117"/>
          </a:xfrm>
        </p:spPr>
        <p:txBody>
          <a:bodyPr anchor="ctr">
            <a:normAutofit fontScale="90000"/>
          </a:bodyPr>
          <a:lstStyle/>
          <a:p>
            <a:pPr algn="r"/>
            <a:br>
              <a:rPr lang="hr-HR" sz="5400" dirty="0"/>
            </a:br>
            <a:br>
              <a:rPr lang="hr-HR" sz="5400" dirty="0"/>
            </a:br>
            <a:br>
              <a:rPr lang="hr-HR" sz="5400" dirty="0"/>
            </a:br>
            <a:br>
              <a:rPr lang="hr-HR" sz="5400" dirty="0"/>
            </a:br>
            <a:br>
              <a:rPr lang="hr-HR" sz="5400" dirty="0"/>
            </a:br>
            <a:br>
              <a:rPr lang="hr-HR" sz="5400" dirty="0"/>
            </a:br>
            <a:br>
              <a:rPr lang="hr-HR" sz="5400" dirty="0"/>
            </a:br>
            <a:r>
              <a:rPr lang="hr-HR" sz="5400" dirty="0"/>
              <a:t>Erasmus+</a:t>
            </a:r>
            <a:br>
              <a:rPr lang="hr-HR" sz="5400" dirty="0"/>
            </a:br>
            <a:r>
              <a:rPr lang="hr-HR" sz="4400" dirty="0"/>
              <a:t>LISABON, PORTUGAL </a:t>
            </a:r>
            <a:br>
              <a:rPr lang="hr-HR" sz="5400" dirty="0"/>
            </a:br>
            <a:r>
              <a:rPr lang="hr-HR" sz="3600" dirty="0"/>
              <a:t>21.9.2026.-25.9.2026.</a:t>
            </a:r>
            <a:endParaRPr lang="en-US" sz="3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09A740-48C5-4AE5-879B-F567D3D7AC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03028" y="821265"/>
            <a:ext cx="3265713" cy="5222117"/>
          </a:xfrm>
        </p:spPr>
        <p:txBody>
          <a:bodyPr anchor="ctr">
            <a:normAutofit/>
          </a:bodyPr>
          <a:lstStyle/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r>
              <a:rPr lang="hr-HR" dirty="0"/>
              <a:t>Margareta Vukojević</a:t>
            </a:r>
          </a:p>
          <a:p>
            <a:r>
              <a:rPr lang="hr-HR" dirty="0"/>
              <a:t>Tina Delaš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6649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9EA88-8D83-4F3F-A4C1-4B16E2377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0507" y="764373"/>
            <a:ext cx="7434070" cy="1474330"/>
          </a:xfrm>
        </p:spPr>
        <p:txBody>
          <a:bodyPr>
            <a:normAutofit/>
          </a:bodyPr>
          <a:lstStyle/>
          <a:p>
            <a:r>
              <a:rPr lang="hr-HR" dirty="0"/>
              <a:t>Domaćin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541FAF-730D-47FE-9638-C05616C313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0507" y="2628900"/>
            <a:ext cx="7454077" cy="358978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hr-HR" dirty="0"/>
              <a:t>ISPA, Instituto Universitario de Ciencias Psicologicas, Sociais e da Vida utemeljen je 1962. godine i u potpunosti je privatni fakultet s bogatom tradicijom. Sastoji se od tri programa: Psihologije i bihevioralne znanosti, Bioznanosti i Obrazovanja.</a:t>
            </a:r>
          </a:p>
          <a:p>
            <a:pPr>
              <a:lnSpc>
                <a:spcPct val="100000"/>
              </a:lnSpc>
            </a:pPr>
            <a:r>
              <a:rPr lang="hr-HR" dirty="0"/>
              <a:t>Erasmus Office R. Do Jardim do Tobaco 34, 1149-041 Lisboa</a:t>
            </a:r>
          </a:p>
          <a:p>
            <a:pPr>
              <a:lnSpc>
                <a:spcPct val="100000"/>
              </a:lnSpc>
            </a:pPr>
            <a:r>
              <a:rPr lang="hr-HR" dirty="0"/>
              <a:t>international@ispa.pt </a:t>
            </a:r>
          </a:p>
          <a:p>
            <a:pPr>
              <a:lnSpc>
                <a:spcPct val="100000"/>
              </a:lnSpc>
            </a:pPr>
            <a:r>
              <a:rPr lang="hr-HR" dirty="0"/>
              <a:t>+51 218 811 700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42331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9EA88-8D83-4F3F-A4C1-4B16E2377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0507" y="764373"/>
            <a:ext cx="7434070" cy="1474330"/>
          </a:xfrm>
        </p:spPr>
        <p:txBody>
          <a:bodyPr>
            <a:normAutofit/>
          </a:bodyPr>
          <a:lstStyle/>
          <a:p>
            <a:r>
              <a:rPr lang="hr-HR" dirty="0"/>
              <a:t>Ciljevi mobilnosti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541FAF-730D-47FE-9638-C05616C313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0507" y="1989322"/>
            <a:ext cx="7824402" cy="4383769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hr-HR" sz="2000" dirty="0"/>
              <a:t> Cilj ove mobilnosti bio je razmjena profesionalnih iskustava u području visokoškolskog menadžmenta i administracije. Domaćini s ISPA-e, </a:t>
            </a:r>
            <a:r>
              <a:rPr lang="hr-HR" sz="2000" dirty="0" err="1"/>
              <a:t>Catarina</a:t>
            </a:r>
            <a:r>
              <a:rPr lang="hr-HR" sz="2000" dirty="0"/>
              <a:t> Rodrigues i </a:t>
            </a:r>
            <a:r>
              <a:rPr lang="hr-HR" sz="2000" dirty="0" err="1"/>
              <a:t>Catarina</a:t>
            </a:r>
            <a:r>
              <a:rPr lang="hr-HR" sz="2000" dirty="0"/>
              <a:t> </a:t>
            </a:r>
            <a:r>
              <a:rPr lang="hr-HR" sz="2000" dirty="0" err="1"/>
              <a:t>Machado</a:t>
            </a:r>
            <a:r>
              <a:rPr lang="hr-HR" sz="2000" dirty="0"/>
              <a:t>, upoznale su nas s organizacijskom strukturom, administrativnim procesima te metodologijom rada svojih stručnih službi.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hr-HR" sz="2000" dirty="0"/>
              <a:t> Tijekom posjeta održana je i prezentacija rada našeg Sveučilišta, s posebnim naglaskom na primjere dobre prakse u našem svakodnevnom poslovanju. Ova razmjena znanja otvorila je prostor za unaprjeđenje radnih procesa na našoj ustanovi te daljnji razvoj međunarodne suradnje administrativnog </a:t>
            </a:r>
            <a:r>
              <a:rPr lang="hr-HR" sz="2000" dirty="0" err="1"/>
              <a:t>osposbljavanja</a:t>
            </a:r>
            <a:r>
              <a:rPr lang="hr-HR" sz="2000" dirty="0"/>
              <a:t>.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hr-HR" sz="2000" dirty="0"/>
              <a:t> Sudjelovali smo u radnim sastancima s nenastavnim osobljem instituta ISPA. Detaljno smo analizirali i usporedili administrativne procedure, radne procese i digitalne alate koje koristimo u svakodnevnom poslovanju visokoškolskih ustanova.</a:t>
            </a:r>
          </a:p>
          <a:p>
            <a:pPr>
              <a:lnSpc>
                <a:spcPct val="100000"/>
              </a:lnSpc>
            </a:pPr>
            <a:endParaRPr lang="hr-HR" sz="2000" dirty="0"/>
          </a:p>
          <a:p>
            <a:pPr marL="0" indent="0">
              <a:lnSpc>
                <a:spcPct val="100000"/>
              </a:lnSpc>
              <a:buNone/>
            </a:pPr>
            <a:r>
              <a:rPr lang="hr-HR" sz="2000" dirty="0"/>
              <a:t>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8385777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9EA88-8D83-4F3F-A4C1-4B16E2377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0507" y="764373"/>
            <a:ext cx="7434070" cy="1474330"/>
          </a:xfrm>
        </p:spPr>
        <p:txBody>
          <a:bodyPr>
            <a:normAutofit/>
          </a:bodyPr>
          <a:lstStyle/>
          <a:p>
            <a:r>
              <a:rPr lang="hr-HR" dirty="0"/>
              <a:t>sadržaj mobilnosti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541FAF-730D-47FE-9638-C05616C313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0507" y="2628900"/>
            <a:ext cx="7454077" cy="358978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hr-HR" dirty="0"/>
              <a:t> Obilazak </a:t>
            </a:r>
            <a:r>
              <a:rPr lang="pt-BR" dirty="0"/>
              <a:t>ISPA, Instituto Universitario de Ciencias Psicologicas, Sociais e da Vida</a:t>
            </a:r>
            <a:endParaRPr lang="hr-HR" dirty="0"/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hr-HR" dirty="0"/>
              <a:t> Prezentacija Filozofskog fakuleta u Splitu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hr-HR" dirty="0"/>
              <a:t> Primanje kod dekanice i prodekanice za financije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hr-HR" dirty="0"/>
              <a:t> Održan susret s nenastavnom osobljem, </a:t>
            </a:r>
            <a:r>
              <a:rPr lang="it-IT" dirty="0"/>
              <a:t>analizirali i usporedili administrativne procedure, radne procese i digitalne alate </a:t>
            </a:r>
            <a:endParaRPr lang="hr-HR" dirty="0"/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hr-HR" dirty="0"/>
              <a:t> Održan razgovor na temu proteklih suradnji te mogućnost nastavka istih</a:t>
            </a:r>
            <a:endParaRPr lang="en-US" dirty="0"/>
          </a:p>
          <a:p>
            <a:pPr>
              <a:lnSpc>
                <a:spcPct val="100000"/>
              </a:lnSpc>
            </a:pPr>
            <a:endParaRPr lang="en-US" sz="2000" dirty="0"/>
          </a:p>
          <a:p>
            <a:pPr>
              <a:lnSpc>
                <a:spcPct val="100000"/>
              </a:lnSpc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922695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9EA88-8D83-4F3F-A4C1-4B16E2377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0507" y="764373"/>
            <a:ext cx="7434070" cy="1474330"/>
          </a:xfrm>
        </p:spPr>
        <p:txBody>
          <a:bodyPr>
            <a:normAutofit/>
          </a:bodyPr>
          <a:lstStyle/>
          <a:p>
            <a:r>
              <a:rPr lang="hr-HR" dirty="0"/>
              <a:t>rezultati mobilnosti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541FAF-730D-47FE-9638-C05616C313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0507" y="2628900"/>
            <a:ext cx="7454077" cy="358978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hr-HR" sz="2100" dirty="0"/>
              <a:t> Razmjena dobre prakse i usporedba radnih metoda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hr-HR" sz="2100" dirty="0"/>
              <a:t> Širenje mreže kontakata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hr-HR" sz="2100" dirty="0"/>
              <a:t> Kvalitetnija usluga za odlazne i dolazne kolege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hr-HR" sz="2100" dirty="0"/>
              <a:t> Povećanje radne motivacije i izazova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hr-HR" sz="2100" dirty="0"/>
              <a:t> Unapređenje jezičnih i komunikacijskih vještina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v"/>
            </a:pPr>
            <a:endParaRPr lang="hr-HR" sz="2100" dirty="0"/>
          </a:p>
          <a:p>
            <a:pPr>
              <a:lnSpc>
                <a:spcPct val="100000"/>
              </a:lnSpc>
            </a:pPr>
            <a:endParaRPr lang="en-US" sz="2100" dirty="0"/>
          </a:p>
        </p:txBody>
      </p:sp>
    </p:spTree>
    <p:extLst>
      <p:ext uri="{BB962C8B-B14F-4D97-AF65-F5344CB8AC3E}">
        <p14:creationId xmlns:p14="http://schemas.microsoft.com/office/powerpoint/2010/main" val="3169167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9EA88-8D83-4F3F-A4C1-4B16E2377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0507" y="764373"/>
            <a:ext cx="7434070" cy="1474330"/>
          </a:xfrm>
        </p:spPr>
        <p:txBody>
          <a:bodyPr>
            <a:normAutofit/>
          </a:bodyPr>
          <a:lstStyle/>
          <a:p>
            <a:r>
              <a:rPr lang="hr-HR" dirty="0"/>
              <a:t>Način provođenja diseminacije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541FAF-730D-47FE-9638-C05616C313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0507" y="2628900"/>
            <a:ext cx="7454077" cy="358978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hr-HR" dirty="0"/>
              <a:t> Kroz prezentaciju na </a:t>
            </a:r>
            <a:r>
              <a:rPr lang="pt-BR" dirty="0"/>
              <a:t>ISPA, Instituto Universitario de Ciencias Psicologicas, Sociais e da Vida</a:t>
            </a:r>
            <a:r>
              <a:rPr lang="hr-HR" dirty="0"/>
              <a:t> uspješno smo prezentirali i predstavili Filozofski fakultetu Splitu i Sveučilište u Splitu.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hr-HR" dirty="0"/>
              <a:t> Objava prezentacije na stranicama Fakulteta kao i na stranicama Sveučilišta, s Erasmus+ programa u Lisabonu, održanom od 21. rujna do 25. rujna 2026. godine.</a:t>
            </a:r>
          </a:p>
          <a:p>
            <a:pPr>
              <a:lnSpc>
                <a:spcPct val="100000"/>
              </a:lnSpc>
            </a:pPr>
            <a:endParaRPr lang="hr-HR" dirty="0"/>
          </a:p>
          <a:p>
            <a:pPr>
              <a:lnSpc>
                <a:spcPct val="100000"/>
              </a:lnSpc>
            </a:pPr>
            <a:endParaRPr lang="en-US" sz="2000" dirty="0"/>
          </a:p>
          <a:p>
            <a:pPr>
              <a:lnSpc>
                <a:spcPct val="100000"/>
              </a:lnSpc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293935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9EA88-8D83-4F3F-A4C1-4B16E2377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0507" y="764373"/>
            <a:ext cx="7434070" cy="1474330"/>
          </a:xfrm>
        </p:spPr>
        <p:txBody>
          <a:bodyPr>
            <a:normAutofit/>
          </a:bodyPr>
          <a:lstStyle/>
          <a:p>
            <a:r>
              <a:rPr lang="hr-HR" dirty="0"/>
              <a:t>Dobro je znati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541FAF-730D-47FE-9638-C05616C313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0507" y="2238703"/>
            <a:ext cx="7454077" cy="358978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hr-HR" dirty="0"/>
              <a:t> Preporuka je na vrijeme rezervirati avionsku kartu jer cijena varira s obzirom na sezonu.</a:t>
            </a:r>
            <a:endParaRPr lang="en-US" dirty="0"/>
          </a:p>
          <a:p>
            <a:pPr>
              <a:buFont typeface="Wingdings" panose="05000000000000000000" pitchFamily="2" charset="2"/>
              <a:buChar char="v"/>
            </a:pPr>
            <a:r>
              <a:rPr lang="hr-HR" dirty="0"/>
              <a:t> Smještaj se može naći jako povoljno u samom centru grada, apartmani su jako lijepo opremljeni.</a:t>
            </a:r>
            <a:endParaRPr lang="en-US" dirty="0"/>
          </a:p>
          <a:p>
            <a:pPr>
              <a:buFont typeface="Wingdings" panose="05000000000000000000" pitchFamily="2" charset="2"/>
              <a:buChar char="v"/>
            </a:pPr>
            <a:r>
              <a:rPr lang="hr-HR" dirty="0"/>
              <a:t> Prometna povezanost je dobro organizirana, tramvaji i autobusi su točni i brzi, nisu skupi a mogu se koristiti i usluge </a:t>
            </a:r>
            <a:r>
              <a:rPr lang="hr-HR" dirty="0" err="1"/>
              <a:t>Ubera</a:t>
            </a:r>
            <a:r>
              <a:rPr lang="hr-HR" dirty="0"/>
              <a:t>/Bolta.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v"/>
            </a:pPr>
            <a:endParaRPr lang="en-US" dirty="0"/>
          </a:p>
          <a:p>
            <a:pPr>
              <a:lnSpc>
                <a:spcPct val="100000"/>
              </a:lnSpc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8491806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20D9D36-57B2-4978-8D87-104470337F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68552" cy="229303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7FA5BDE-58E3-4A84-A1BF-3AD15F9A2D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93034"/>
            <a:ext cx="12168552" cy="229303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9689065-28D1-4E4D-818C-8A75F40023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86068"/>
            <a:ext cx="12168552" cy="229303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6B9CB84-8707-4282-ACAD-E1972A6962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661" y="21102"/>
            <a:ext cx="51435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0D43035-FA8B-4690-8BF1-07E6525853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0822" y="21102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72081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10BEB954-4024-4CCF-A9D6-4C00FDC028D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B96CC85-5758-41C0-8EFD-737AFB69121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710EE66-8707-456F-8F2E-091D581CB030}">
  <ds:schemaRefs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www.w3.org/XML/1998/namespace"/>
    <ds:schemaRef ds:uri="http://purl.org/dc/dcmitype/"/>
    <ds:schemaRef ds:uri="71af3243-3dd4-4a8d-8c0d-dd76da1f02a5"/>
    <ds:schemaRef ds:uri="16c05727-aa75-4e4a-9b5f-8a80a1165891"/>
    <ds:schemaRef ds:uri="http://schemas.openxmlformats.org/package/2006/metadata/core-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0</TotalTime>
  <Words>430</Words>
  <Application>Microsoft Office PowerPoint</Application>
  <PresentationFormat>Widescreen</PresentationFormat>
  <Paragraphs>47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Calibri</vt:lpstr>
      <vt:lpstr>Tw Cen MT</vt:lpstr>
      <vt:lpstr>Tw Cen MT Condensed</vt:lpstr>
      <vt:lpstr>Wingdings</vt:lpstr>
      <vt:lpstr>Wingdings 3</vt:lpstr>
      <vt:lpstr>Integral</vt:lpstr>
      <vt:lpstr>       Erasmus+ LISABON, PORTUGAL  21.9.2026.-25.9.2026.</vt:lpstr>
      <vt:lpstr>Domaćin</vt:lpstr>
      <vt:lpstr>Ciljevi mobilnosti</vt:lpstr>
      <vt:lpstr>sadržaj mobilnosti</vt:lpstr>
      <vt:lpstr>rezultati mobilnosti</vt:lpstr>
      <vt:lpstr>Način provođenja diseminacije</vt:lpstr>
      <vt:lpstr>Dobro je znati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2023-03-23T10:42:46Z</dcterms:created>
  <dcterms:modified xsi:type="dcterms:W3CDTF">2026-10-05T08:31:22Z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